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5"/>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 mediu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ante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Substituent dată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40256F-BA8C-4B47-8AB3-10889B17A311}" type="datetimeFigureOut">
              <a:rPr lang="en-US" smtClean="0"/>
              <a:t>1/21/2025</a:t>
            </a:fld>
            <a:endParaRPr lang="en-US"/>
          </a:p>
        </p:txBody>
      </p:sp>
      <p:sp>
        <p:nvSpPr>
          <p:cNvPr id="4" name="Substituent imagine diapozitiv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Substituent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6" name="Substituent subsol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ubstituent număr diapozitiv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A3D3B3-4CE9-4298-81E5-F9E736CC282E}" type="slidenum">
              <a:rPr lang="en-US" smtClean="0"/>
              <a:t>‹#›</a:t>
            </a:fld>
            <a:endParaRPr lang="en-US"/>
          </a:p>
        </p:txBody>
      </p:sp>
    </p:spTree>
    <p:extLst>
      <p:ext uri="{BB962C8B-B14F-4D97-AF65-F5344CB8AC3E}">
        <p14:creationId xmlns:p14="http://schemas.microsoft.com/office/powerpoint/2010/main" val="270422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en-US" dirty="0"/>
          </a:p>
        </p:txBody>
      </p:sp>
      <p:sp>
        <p:nvSpPr>
          <p:cNvPr id="4" name="Substituent număr diapozitiv 3"/>
          <p:cNvSpPr>
            <a:spLocks noGrp="1"/>
          </p:cNvSpPr>
          <p:nvPr>
            <p:ph type="sldNum" sz="quarter" idx="5"/>
          </p:nvPr>
        </p:nvSpPr>
        <p:spPr/>
        <p:txBody>
          <a:bodyPr/>
          <a:lstStyle/>
          <a:p>
            <a:fld id="{FAA3D3B3-4CE9-4298-81E5-F9E736CC282E}" type="slidenum">
              <a:rPr lang="en-US" smtClean="0"/>
              <a:t>4</a:t>
            </a:fld>
            <a:endParaRPr lang="en-US"/>
          </a:p>
        </p:txBody>
      </p:sp>
    </p:spTree>
    <p:extLst>
      <p:ext uri="{BB962C8B-B14F-4D97-AF65-F5344CB8AC3E}">
        <p14:creationId xmlns:p14="http://schemas.microsoft.com/office/powerpoint/2010/main" val="24972800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zitiv titlu">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ro-RO"/>
              <a:t>Faceți clic pentru a edita stilul de titlu coordonator</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o-RO"/>
              <a:t>Faceți clic pentru a edita stilul de subtitlu coordonator</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20CA7D5-EEDC-430E-80A3-AC1A0BAC0AF9}" type="datetimeFigureOut">
              <a:rPr lang="en-US" smtClean="0"/>
              <a:t>1/21/2025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9FBB7D14-B83A-448D-9D89-1C8E8AC9107C}"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9131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Content Placeholder 2"/>
          <p:cNvSpPr>
            <a:spLocks noGrp="1"/>
          </p:cNvSpPr>
          <p:nvPr>
            <p:ph idx="1"/>
          </p:nvPr>
        </p:nvSpPr>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720CA7D5-EEDC-430E-80A3-AC1A0BAC0AF9}"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BB7D14-B83A-448D-9D89-1C8E8AC9107C}" type="slidenum">
              <a:rPr lang="en-US" smtClean="0"/>
              <a:t>‹#›</a:t>
            </a:fld>
            <a:endParaRPr lang="en-US"/>
          </a:p>
        </p:txBody>
      </p:sp>
    </p:spTree>
    <p:extLst>
      <p:ext uri="{BB962C8B-B14F-4D97-AF65-F5344CB8AC3E}">
        <p14:creationId xmlns:p14="http://schemas.microsoft.com/office/powerpoint/2010/main" val="1132336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Faceţi clic pentru a edita Master stiluri text</a:t>
            </a:r>
          </a:p>
        </p:txBody>
      </p:sp>
      <p:sp>
        <p:nvSpPr>
          <p:cNvPr id="4" name="Date Placeholder 3"/>
          <p:cNvSpPr>
            <a:spLocks noGrp="1"/>
          </p:cNvSpPr>
          <p:nvPr>
            <p:ph type="dt" sz="half" idx="10"/>
          </p:nvPr>
        </p:nvSpPr>
        <p:spPr/>
        <p:txBody>
          <a:bodyPr/>
          <a:lstStyle/>
          <a:p>
            <a:fld id="{720CA7D5-EEDC-430E-80A3-AC1A0BAC0AF9}"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BB7D14-B83A-448D-9D89-1C8E8AC9107C}"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22980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Date Placeholder 4"/>
          <p:cNvSpPr>
            <a:spLocks noGrp="1"/>
          </p:cNvSpPr>
          <p:nvPr>
            <p:ph type="dt" sz="half" idx="10"/>
          </p:nvPr>
        </p:nvSpPr>
        <p:spPr/>
        <p:txBody>
          <a:bodyPr/>
          <a:lstStyle/>
          <a:p>
            <a:fld id="{720CA7D5-EEDC-430E-80A3-AC1A0BAC0AF9}"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BB7D14-B83A-448D-9D89-1C8E8AC9107C}" type="slidenum">
              <a:rPr lang="en-US" smtClean="0"/>
              <a:t>‹#›</a:t>
            </a:fld>
            <a:endParaRPr lang="en-US"/>
          </a:p>
        </p:txBody>
      </p:sp>
    </p:spTree>
    <p:extLst>
      <p:ext uri="{BB962C8B-B14F-4D97-AF65-F5344CB8AC3E}">
        <p14:creationId xmlns:p14="http://schemas.microsoft.com/office/powerpoint/2010/main" val="2586785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7" name="Date Placeholder 6"/>
          <p:cNvSpPr>
            <a:spLocks noGrp="1"/>
          </p:cNvSpPr>
          <p:nvPr>
            <p:ph type="dt" sz="half" idx="10"/>
          </p:nvPr>
        </p:nvSpPr>
        <p:spPr/>
        <p:txBody>
          <a:bodyPr/>
          <a:lstStyle/>
          <a:p>
            <a:fld id="{720CA7D5-EEDC-430E-80A3-AC1A0BAC0AF9}" type="datetimeFigureOut">
              <a:rPr lang="en-US" smtClean="0"/>
              <a:t>1/21/2025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BB7D14-B83A-448D-9D89-1C8E8AC9107C}"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78842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Date Placeholder 2"/>
          <p:cNvSpPr>
            <a:spLocks noGrp="1"/>
          </p:cNvSpPr>
          <p:nvPr>
            <p:ph type="dt" sz="half" idx="10"/>
          </p:nvPr>
        </p:nvSpPr>
        <p:spPr/>
        <p:txBody>
          <a:bodyPr/>
          <a:lstStyle/>
          <a:p>
            <a:fld id="{720CA7D5-EEDC-430E-80A3-AC1A0BAC0AF9}" type="datetimeFigureOut">
              <a:rPr lang="en-US" smtClean="0"/>
              <a:t>1/21/2025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BB7D14-B83A-448D-9D89-1C8E8AC9107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9965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0CA7D5-EEDC-430E-80A3-AC1A0BAC0AF9}" type="datetimeFigureOut">
              <a:rPr lang="en-US" smtClean="0"/>
              <a:t>1/21/2025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BB7D14-B83A-448D-9D89-1C8E8AC9107C}" type="slidenum">
              <a:rPr lang="en-US" smtClean="0"/>
              <a:t>‹#›</a:t>
            </a:fld>
            <a:endParaRPr lang="en-US"/>
          </a:p>
        </p:txBody>
      </p:sp>
    </p:spTree>
    <p:extLst>
      <p:ext uri="{BB962C8B-B14F-4D97-AF65-F5344CB8AC3E}">
        <p14:creationId xmlns:p14="http://schemas.microsoft.com/office/powerpoint/2010/main" val="1899155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ro-RO"/>
              <a:t>Faceți clic pentru a edita stilul de titlu coordonator</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Faceţi clic pentru a edita Master stiluri text</a:t>
            </a:r>
          </a:p>
        </p:txBody>
      </p:sp>
      <p:sp>
        <p:nvSpPr>
          <p:cNvPr id="5" name="Date Placeholder 4"/>
          <p:cNvSpPr>
            <a:spLocks noGrp="1"/>
          </p:cNvSpPr>
          <p:nvPr>
            <p:ph type="dt" sz="half" idx="10"/>
          </p:nvPr>
        </p:nvSpPr>
        <p:spPr/>
        <p:txBody>
          <a:bodyPr/>
          <a:lstStyle/>
          <a:p>
            <a:fld id="{720CA7D5-EEDC-430E-80A3-AC1A0BAC0AF9}"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BB7D14-B83A-448D-9D89-1C8E8AC9107C}"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65337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ro-RO"/>
              <a:t>Faceți clic pentru a edita stilul de titlu coordonator</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o-RO"/>
              <a:t>Faceți clic pe pictogramă pentru a adăuga o imagine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Faceţi clic pentru a edita Master stiluri text</a:t>
            </a:r>
          </a:p>
        </p:txBody>
      </p:sp>
      <p:sp>
        <p:nvSpPr>
          <p:cNvPr id="5" name="Date Placeholder 4"/>
          <p:cNvSpPr>
            <a:spLocks noGrp="1"/>
          </p:cNvSpPr>
          <p:nvPr>
            <p:ph type="dt" sz="half" idx="10"/>
          </p:nvPr>
        </p:nvSpPr>
        <p:spPr/>
        <p:txBody>
          <a:bodyPr/>
          <a:lstStyle/>
          <a:p>
            <a:fld id="{720CA7D5-EEDC-430E-80A3-AC1A0BAC0AF9}"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BB7D14-B83A-448D-9D89-1C8E8AC9107C}" type="slidenum">
              <a:rPr lang="en-US" smtClean="0"/>
              <a:t>‹#›</a:t>
            </a:fld>
            <a:endParaRPr lang="en-US"/>
          </a:p>
        </p:txBody>
      </p:sp>
    </p:spTree>
    <p:extLst>
      <p:ext uri="{BB962C8B-B14F-4D97-AF65-F5344CB8AC3E}">
        <p14:creationId xmlns:p14="http://schemas.microsoft.com/office/powerpoint/2010/main" val="196968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ine panoramică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ro-RO"/>
              <a:t>Faceți clic pentru a edita stilul de titlu coordonator</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o-RO"/>
              <a:t>Faceți clic pe pictogramă pentru a adăuga o imagine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Faceţi clic pentru a edita Master stiluri text</a:t>
            </a:r>
          </a:p>
        </p:txBody>
      </p:sp>
      <p:sp>
        <p:nvSpPr>
          <p:cNvPr id="5" name="Date Placeholder 4"/>
          <p:cNvSpPr>
            <a:spLocks noGrp="1"/>
          </p:cNvSpPr>
          <p:nvPr>
            <p:ph type="dt" sz="half" idx="10"/>
          </p:nvPr>
        </p:nvSpPr>
        <p:spPr/>
        <p:txBody>
          <a:bodyPr/>
          <a:lstStyle/>
          <a:p>
            <a:fld id="{720CA7D5-EEDC-430E-80A3-AC1A0BAC0AF9}"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BB7D14-B83A-448D-9D89-1C8E8AC9107C}" type="slidenum">
              <a:rPr lang="en-US" smtClean="0"/>
              <a:t>‹#›</a:t>
            </a:fld>
            <a:endParaRPr lang="en-US"/>
          </a:p>
        </p:txBody>
      </p:sp>
    </p:spTree>
    <p:extLst>
      <p:ext uri="{BB962C8B-B14F-4D97-AF65-F5344CB8AC3E}">
        <p14:creationId xmlns:p14="http://schemas.microsoft.com/office/powerpoint/2010/main" val="2394049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u și legendă">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Faceţi clic pentru a edita Master stiluri text</a:t>
            </a:r>
          </a:p>
        </p:txBody>
      </p:sp>
      <p:sp>
        <p:nvSpPr>
          <p:cNvPr id="4" name="Date Placeholder 3"/>
          <p:cNvSpPr>
            <a:spLocks noGrp="1"/>
          </p:cNvSpPr>
          <p:nvPr>
            <p:ph type="dt" sz="half" idx="10"/>
          </p:nvPr>
        </p:nvSpPr>
        <p:spPr/>
        <p:txBody>
          <a:bodyPr/>
          <a:lstStyle/>
          <a:p>
            <a:fld id="{720CA7D5-EEDC-430E-80A3-AC1A0BAC0AF9}"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BB7D14-B83A-448D-9D89-1C8E8AC9107C}"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6567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ro-RO"/>
              <a:t>Faceți clic pentru a edita stilul de titlu coordonator</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o-RO"/>
              <a:t>Faceţi clic pentru a edita Master stiluri text</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Faceţi clic pentru a edita Master stiluri text</a:t>
            </a:r>
          </a:p>
        </p:txBody>
      </p:sp>
      <p:sp>
        <p:nvSpPr>
          <p:cNvPr id="4" name="Date Placeholder 3"/>
          <p:cNvSpPr>
            <a:spLocks noGrp="1"/>
          </p:cNvSpPr>
          <p:nvPr>
            <p:ph type="dt" sz="half" idx="10"/>
          </p:nvPr>
        </p:nvSpPr>
        <p:spPr/>
        <p:txBody>
          <a:bodyPr/>
          <a:lstStyle/>
          <a:p>
            <a:fld id="{720CA7D5-EEDC-430E-80A3-AC1A0BAC0AF9}"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BB7D14-B83A-448D-9D89-1C8E8AC9107C}"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1019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de vizită">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Faceţi clic pentru a edita Master stiluri text</a:t>
            </a:r>
          </a:p>
        </p:txBody>
      </p:sp>
      <p:sp>
        <p:nvSpPr>
          <p:cNvPr id="4" name="Date Placeholder 3"/>
          <p:cNvSpPr>
            <a:spLocks noGrp="1"/>
          </p:cNvSpPr>
          <p:nvPr>
            <p:ph type="dt" sz="half" idx="10"/>
          </p:nvPr>
        </p:nvSpPr>
        <p:spPr/>
        <p:txBody>
          <a:bodyPr/>
          <a:lstStyle/>
          <a:p>
            <a:fld id="{720CA7D5-EEDC-430E-80A3-AC1A0BAC0AF9}"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BB7D14-B83A-448D-9D89-1C8E8AC9107C}" type="slidenum">
              <a:rPr lang="en-US" smtClean="0"/>
              <a:t>‹#›</a:t>
            </a:fld>
            <a:endParaRPr lang="en-US"/>
          </a:p>
        </p:txBody>
      </p:sp>
    </p:spTree>
    <p:extLst>
      <p:ext uri="{BB962C8B-B14F-4D97-AF65-F5344CB8AC3E}">
        <p14:creationId xmlns:p14="http://schemas.microsoft.com/office/powerpoint/2010/main" val="40646574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t carte de vizită">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ro-RO"/>
              <a:t>Faceți clic pentru a edita stilul de titlu coordonator</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Faceţi clic pentru a edita Master stiluri text</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Faceţi clic pentru a edita Master stiluri text</a:t>
            </a:r>
          </a:p>
        </p:txBody>
      </p:sp>
      <p:sp>
        <p:nvSpPr>
          <p:cNvPr id="4" name="Date Placeholder 3"/>
          <p:cNvSpPr>
            <a:spLocks noGrp="1"/>
          </p:cNvSpPr>
          <p:nvPr>
            <p:ph type="dt" sz="half" idx="10"/>
          </p:nvPr>
        </p:nvSpPr>
        <p:spPr/>
        <p:txBody>
          <a:bodyPr/>
          <a:lstStyle/>
          <a:p>
            <a:fld id="{720CA7D5-EEDC-430E-80A3-AC1A0BAC0AF9}"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BB7D14-B83A-448D-9D89-1C8E8AC9107C}"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29460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devărat sau fals">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ro-RO"/>
              <a:t>Faceți clic pentru a edita stilul de titlu coordonator</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Faceţi clic pentru a edita Master stiluri text</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Faceţi clic pentru a edita Master stiluri text</a:t>
            </a:r>
          </a:p>
        </p:txBody>
      </p:sp>
      <p:sp>
        <p:nvSpPr>
          <p:cNvPr id="4" name="Date Placeholder 3"/>
          <p:cNvSpPr>
            <a:spLocks noGrp="1"/>
          </p:cNvSpPr>
          <p:nvPr>
            <p:ph type="dt" sz="half" idx="10"/>
          </p:nvPr>
        </p:nvSpPr>
        <p:spPr/>
        <p:txBody>
          <a:bodyPr/>
          <a:lstStyle/>
          <a:p>
            <a:fld id="{720CA7D5-EEDC-430E-80A3-AC1A0BAC0AF9}"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BB7D14-B83A-448D-9D89-1C8E8AC9107C}"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951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p:txBody>
          <a:bodyPr vert="eaVert" ancho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720CA7D5-EEDC-430E-80A3-AC1A0BAC0AF9}"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BB7D14-B83A-448D-9D89-1C8E8AC9107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21777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720CA7D5-EEDC-430E-80A3-AC1A0BAC0AF9}"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BB7D14-B83A-448D-9D89-1C8E8AC9107C}"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5734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20CA7D5-EEDC-430E-80A3-AC1A0BAC0AF9}" type="datetimeFigureOut">
              <a:rPr lang="en-US" smtClean="0"/>
              <a:t>1/21/2025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FBB7D14-B83A-448D-9D89-1C8E8AC9107C}" type="slidenum">
              <a:rPr lang="en-US" smtClean="0"/>
              <a:t>‹#›</a:t>
            </a:fld>
            <a:endParaRPr lang="en-US"/>
          </a:p>
        </p:txBody>
      </p:sp>
    </p:spTree>
    <p:extLst>
      <p:ext uri="{BB962C8B-B14F-4D97-AF65-F5344CB8AC3E}">
        <p14:creationId xmlns:p14="http://schemas.microsoft.com/office/powerpoint/2010/main" val="247147937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926FC5BF-4D84-7795-18EE-1052F35671CD}"/>
              </a:ext>
            </a:extLst>
          </p:cNvPr>
          <p:cNvSpPr>
            <a:spLocks noGrp="1"/>
          </p:cNvSpPr>
          <p:nvPr>
            <p:ph type="ctrTitle"/>
          </p:nvPr>
        </p:nvSpPr>
        <p:spPr>
          <a:xfrm>
            <a:off x="2692398" y="1871132"/>
            <a:ext cx="6815669" cy="1137112"/>
          </a:xfrm>
        </p:spPr>
        <p:txBody>
          <a:bodyPr>
            <a:normAutofit fontScale="90000"/>
          </a:bodyPr>
          <a:lstStyle/>
          <a:p>
            <a:r>
              <a:rPr lang="en-US" sz="2000" b="1" dirty="0" err="1">
                <a:latin typeface="Arial Black" panose="020B0A04020102020204" pitchFamily="34" charset="0"/>
              </a:rPr>
              <a:t>Programul</a:t>
            </a:r>
            <a:r>
              <a:rPr lang="en-US" sz="2000" b="1" dirty="0">
                <a:latin typeface="Arial Black" panose="020B0A04020102020204" pitchFamily="34" charset="0"/>
              </a:rPr>
              <a:t> Erasmus+ </a:t>
            </a:r>
            <a:br>
              <a:rPr lang="ro-RO" sz="2000" b="1" dirty="0">
                <a:latin typeface="Arial Black" panose="020B0A04020102020204" pitchFamily="34" charset="0"/>
              </a:rPr>
            </a:br>
            <a:r>
              <a:rPr lang="en-US" sz="2000" b="1" dirty="0" err="1">
                <a:latin typeface="Arial Black" panose="020B0A04020102020204" pitchFamily="34" charset="0"/>
              </a:rPr>
              <a:t>Acțiunea</a:t>
            </a:r>
            <a:r>
              <a:rPr lang="en-US" sz="2000" b="1" dirty="0">
                <a:latin typeface="Arial Black" panose="020B0A04020102020204" pitchFamily="34" charset="0"/>
              </a:rPr>
              <a:t> </a:t>
            </a:r>
            <a:r>
              <a:rPr lang="en-US" sz="2000" b="1" dirty="0" err="1">
                <a:latin typeface="Arial Black" panose="020B0A04020102020204" pitchFamily="34" charset="0"/>
              </a:rPr>
              <a:t>cheie</a:t>
            </a:r>
            <a:r>
              <a:rPr lang="en-US" sz="2000" b="1" dirty="0">
                <a:latin typeface="Arial Black" panose="020B0A04020102020204" pitchFamily="34" charset="0"/>
              </a:rPr>
              <a:t> 1 </a:t>
            </a:r>
            <a:br>
              <a:rPr lang="ro-RO" sz="2000" b="1" dirty="0">
                <a:latin typeface="Arial Black" panose="020B0A04020102020204" pitchFamily="34" charset="0"/>
              </a:rPr>
            </a:br>
            <a:r>
              <a:rPr lang="en-US" sz="2000" b="1" dirty="0" err="1">
                <a:latin typeface="Arial Black" panose="020B0A04020102020204" pitchFamily="34" charset="0"/>
              </a:rPr>
              <a:t>Proiect</a:t>
            </a:r>
            <a:r>
              <a:rPr lang="en-US" sz="2000" b="1" dirty="0">
                <a:latin typeface="Arial Black" panose="020B0A04020102020204" pitchFamily="34" charset="0"/>
              </a:rPr>
              <a:t> de </a:t>
            </a:r>
            <a:r>
              <a:rPr lang="en-US" sz="2000" b="1" dirty="0" err="1">
                <a:latin typeface="Arial Black" panose="020B0A04020102020204" pitchFamily="34" charset="0"/>
              </a:rPr>
              <a:t>mobilitate</a:t>
            </a:r>
            <a:r>
              <a:rPr lang="en-US" sz="2000" b="1" dirty="0">
                <a:latin typeface="Arial Black" panose="020B0A04020102020204" pitchFamily="34" charset="0"/>
              </a:rPr>
              <a:t> (de </a:t>
            </a:r>
            <a:r>
              <a:rPr lang="en-US" sz="2000" b="1" dirty="0" err="1">
                <a:latin typeface="Arial Black" panose="020B0A04020102020204" pitchFamily="34" charset="0"/>
              </a:rPr>
              <a:t>scurtă</a:t>
            </a:r>
            <a:r>
              <a:rPr lang="en-US" sz="2000" b="1" dirty="0">
                <a:latin typeface="Arial Black" panose="020B0A04020102020204" pitchFamily="34" charset="0"/>
              </a:rPr>
              <a:t> </a:t>
            </a:r>
            <a:r>
              <a:rPr lang="en-US" sz="2000" b="1" dirty="0" err="1">
                <a:latin typeface="Arial Black" panose="020B0A04020102020204" pitchFamily="34" charset="0"/>
              </a:rPr>
              <a:t>durată</a:t>
            </a:r>
            <a:r>
              <a:rPr lang="en-US" sz="2000" b="1" dirty="0">
                <a:latin typeface="Arial Black" panose="020B0A04020102020204" pitchFamily="34" charset="0"/>
              </a:rPr>
              <a:t>) - </a:t>
            </a:r>
            <a:r>
              <a:rPr lang="en-US" sz="2000" b="1" dirty="0" err="1">
                <a:latin typeface="Arial Black" panose="020B0A04020102020204" pitchFamily="34" charset="0"/>
              </a:rPr>
              <a:t>domeniul</a:t>
            </a:r>
            <a:r>
              <a:rPr lang="en-US" sz="2000" b="1" dirty="0">
                <a:latin typeface="Arial Black" panose="020B0A04020102020204" pitchFamily="34" charset="0"/>
              </a:rPr>
              <a:t> </a:t>
            </a:r>
            <a:r>
              <a:rPr lang="en-US" sz="2000" b="1" dirty="0" err="1">
                <a:latin typeface="Arial Black" panose="020B0A04020102020204" pitchFamily="34" charset="0"/>
              </a:rPr>
              <a:t>educație</a:t>
            </a:r>
            <a:r>
              <a:rPr lang="en-US" sz="2000" b="1" dirty="0">
                <a:latin typeface="Arial Black" panose="020B0A04020102020204" pitchFamily="34" charset="0"/>
              </a:rPr>
              <a:t> </a:t>
            </a:r>
            <a:r>
              <a:rPr lang="en-US" sz="2000" b="1" dirty="0" err="1">
                <a:latin typeface="Arial Black" panose="020B0A04020102020204" pitchFamily="34" charset="0"/>
              </a:rPr>
              <a:t>școlară</a:t>
            </a:r>
            <a:r>
              <a:rPr lang="en-US" sz="2000" b="1" dirty="0">
                <a:latin typeface="Arial Black" panose="020B0A04020102020204" pitchFamily="34" charset="0"/>
              </a:rPr>
              <a:t> (KA122-SCH)</a:t>
            </a:r>
          </a:p>
        </p:txBody>
      </p:sp>
      <p:sp>
        <p:nvSpPr>
          <p:cNvPr id="7" name="Subtitlu 6">
            <a:extLst>
              <a:ext uri="{FF2B5EF4-FFF2-40B4-BE49-F238E27FC236}">
                <a16:creationId xmlns:a16="http://schemas.microsoft.com/office/drawing/2014/main" id="{516571EF-F673-198A-9CA6-DFEF83587A5A}"/>
              </a:ext>
            </a:extLst>
          </p:cNvPr>
          <p:cNvSpPr>
            <a:spLocks noGrp="1"/>
          </p:cNvSpPr>
          <p:nvPr>
            <p:ph type="subTitle" idx="1"/>
          </p:nvPr>
        </p:nvSpPr>
        <p:spPr>
          <a:xfrm>
            <a:off x="2692398" y="3207026"/>
            <a:ext cx="6815669" cy="1771373"/>
          </a:xfrm>
        </p:spPr>
        <p:txBody>
          <a:bodyPr>
            <a:normAutofit fontScale="70000" lnSpcReduction="20000"/>
          </a:bodyPr>
          <a:lstStyle/>
          <a:p>
            <a:r>
              <a:rPr lang="en-US" sz="2900" dirty="0" err="1">
                <a:solidFill>
                  <a:srgbClr val="00B050"/>
                </a:solidFill>
                <a:latin typeface="Arial Black" panose="020B0A04020102020204" pitchFamily="34" charset="0"/>
              </a:rPr>
              <a:t>Titlul</a:t>
            </a:r>
            <a:r>
              <a:rPr lang="en-US" sz="2900" dirty="0">
                <a:solidFill>
                  <a:srgbClr val="00B050"/>
                </a:solidFill>
                <a:latin typeface="Arial Black" panose="020B0A04020102020204" pitchFamily="34" charset="0"/>
              </a:rPr>
              <a:t> </a:t>
            </a:r>
            <a:r>
              <a:rPr lang="en-US" sz="2900" dirty="0" err="1">
                <a:solidFill>
                  <a:srgbClr val="00B050"/>
                </a:solidFill>
                <a:latin typeface="Arial Black" panose="020B0A04020102020204" pitchFamily="34" charset="0"/>
              </a:rPr>
              <a:t>proiectului</a:t>
            </a:r>
            <a:r>
              <a:rPr lang="en-US" sz="2900" dirty="0">
                <a:solidFill>
                  <a:srgbClr val="00B050"/>
                </a:solidFill>
                <a:latin typeface="Arial Black" panose="020B0A04020102020204" pitchFamily="34" charset="0"/>
              </a:rPr>
              <a:t>:</a:t>
            </a:r>
            <a:endParaRPr lang="ro-RO" sz="2900" dirty="0">
              <a:solidFill>
                <a:srgbClr val="00B050"/>
              </a:solidFill>
              <a:latin typeface="Arial Black" panose="020B0A04020102020204" pitchFamily="34" charset="0"/>
            </a:endParaRPr>
          </a:p>
          <a:p>
            <a:r>
              <a:rPr lang="ro-RO" sz="2900" dirty="0">
                <a:solidFill>
                  <a:srgbClr val="00B050"/>
                </a:solidFill>
                <a:latin typeface="Arial Black" panose="020B0A04020102020204" pitchFamily="34" charset="0"/>
              </a:rPr>
              <a:t> </a:t>
            </a:r>
            <a:r>
              <a:rPr lang="en-US" sz="2900" dirty="0" err="1">
                <a:solidFill>
                  <a:srgbClr val="00B050"/>
                </a:solidFill>
                <a:latin typeface="Arial Black" panose="020B0A04020102020204" pitchFamily="34" charset="0"/>
              </a:rPr>
              <a:t>Profesori</a:t>
            </a:r>
            <a:r>
              <a:rPr lang="en-US" sz="2900" dirty="0">
                <a:solidFill>
                  <a:srgbClr val="00B050"/>
                </a:solidFill>
                <a:latin typeface="Arial Black" panose="020B0A04020102020204" pitchFamily="34" charset="0"/>
              </a:rPr>
              <a:t> </a:t>
            </a:r>
            <a:r>
              <a:rPr lang="en-US" sz="2900" dirty="0" err="1">
                <a:solidFill>
                  <a:srgbClr val="00B050"/>
                </a:solidFill>
                <a:latin typeface="Arial Black" panose="020B0A04020102020204" pitchFamily="34" charset="0"/>
              </a:rPr>
              <a:t>și</a:t>
            </a:r>
            <a:r>
              <a:rPr lang="en-US" sz="2900" dirty="0">
                <a:solidFill>
                  <a:srgbClr val="00B050"/>
                </a:solidFill>
                <a:latin typeface="Arial Black" panose="020B0A04020102020204" pitchFamily="34" charset="0"/>
              </a:rPr>
              <a:t> </a:t>
            </a:r>
            <a:r>
              <a:rPr lang="en-US" sz="2900" dirty="0" err="1">
                <a:solidFill>
                  <a:srgbClr val="00B050"/>
                </a:solidFill>
                <a:latin typeface="Arial Black" panose="020B0A04020102020204" pitchFamily="34" charset="0"/>
              </a:rPr>
              <a:t>părinți</a:t>
            </a:r>
            <a:r>
              <a:rPr lang="en-US" sz="2900" dirty="0">
                <a:solidFill>
                  <a:srgbClr val="00B050"/>
                </a:solidFill>
                <a:latin typeface="Arial Black" panose="020B0A04020102020204" pitchFamily="34" charset="0"/>
              </a:rPr>
              <a:t> </a:t>
            </a:r>
            <a:r>
              <a:rPr lang="en-US" sz="2900" dirty="0" err="1">
                <a:solidFill>
                  <a:srgbClr val="00B050"/>
                </a:solidFill>
                <a:latin typeface="Arial Black" panose="020B0A04020102020204" pitchFamily="34" charset="0"/>
              </a:rPr>
              <a:t>împreună</a:t>
            </a:r>
            <a:r>
              <a:rPr lang="en-US" sz="2900" dirty="0">
                <a:solidFill>
                  <a:srgbClr val="00B050"/>
                </a:solidFill>
                <a:latin typeface="Arial Black" panose="020B0A04020102020204" pitchFamily="34" charset="0"/>
              </a:rPr>
              <a:t> </a:t>
            </a:r>
            <a:r>
              <a:rPr lang="en-US" sz="2900" dirty="0" err="1">
                <a:solidFill>
                  <a:srgbClr val="00B050"/>
                </a:solidFill>
                <a:latin typeface="Arial Black" panose="020B0A04020102020204" pitchFamily="34" charset="0"/>
              </a:rPr>
              <a:t>pentru</a:t>
            </a:r>
            <a:r>
              <a:rPr lang="en-US" sz="2900" dirty="0">
                <a:solidFill>
                  <a:srgbClr val="00B050"/>
                </a:solidFill>
                <a:latin typeface="Arial Black" panose="020B0A04020102020204" pitchFamily="34" charset="0"/>
              </a:rPr>
              <a:t> </a:t>
            </a:r>
            <a:r>
              <a:rPr lang="en-US" sz="2900" dirty="0" err="1">
                <a:solidFill>
                  <a:srgbClr val="00B050"/>
                </a:solidFill>
                <a:latin typeface="Arial Black" panose="020B0A04020102020204" pitchFamily="34" charset="0"/>
              </a:rPr>
              <a:t>educație</a:t>
            </a:r>
            <a:endParaRPr lang="ro-RO" sz="2900" dirty="0">
              <a:solidFill>
                <a:srgbClr val="00B050"/>
              </a:solidFill>
              <a:latin typeface="Arial Black" panose="020B0A04020102020204" pitchFamily="34" charset="0"/>
            </a:endParaRPr>
          </a:p>
          <a:p>
            <a:pPr marL="285750" indent="-285750">
              <a:buFont typeface="Wingdings" panose="05000000000000000000" pitchFamily="2" charset="2"/>
              <a:buChar char="Ø"/>
            </a:pPr>
            <a:r>
              <a:rPr lang="en-US" dirty="0">
                <a:latin typeface="Arial Black" panose="020B0A04020102020204" pitchFamily="34" charset="0"/>
              </a:rPr>
              <a:t>Nr. </a:t>
            </a:r>
            <a:r>
              <a:rPr lang="en-US" dirty="0" err="1">
                <a:latin typeface="Arial Black" panose="020B0A04020102020204" pitchFamily="34" charset="0"/>
              </a:rPr>
              <a:t>referință</a:t>
            </a:r>
            <a:r>
              <a:rPr lang="en-US" dirty="0">
                <a:latin typeface="Arial Black" panose="020B0A04020102020204" pitchFamily="34" charset="0"/>
              </a:rPr>
              <a:t>: 2024-1-RO01-KA122-SCH-0002</a:t>
            </a:r>
            <a:r>
              <a:rPr lang="ro-RO" dirty="0">
                <a:latin typeface="Arial Black" panose="020B0A04020102020204" pitchFamily="34" charset="0"/>
              </a:rPr>
              <a:t>4622</a:t>
            </a:r>
            <a:r>
              <a:rPr lang="en-US" dirty="0">
                <a:latin typeface="Arial Black" panose="020B0A04020102020204" pitchFamily="34" charset="0"/>
              </a:rPr>
              <a:t> </a:t>
            </a:r>
            <a:endParaRPr lang="ro-RO" dirty="0">
              <a:latin typeface="Arial Black" panose="020B0A04020102020204" pitchFamily="34" charset="0"/>
            </a:endParaRPr>
          </a:p>
          <a:p>
            <a:pPr marL="285750" indent="-285750">
              <a:buFont typeface="Wingdings" panose="05000000000000000000" pitchFamily="2" charset="2"/>
              <a:buChar char="Ø"/>
            </a:pPr>
            <a:r>
              <a:rPr lang="en-US" dirty="0">
                <a:latin typeface="Arial Black" panose="020B0A04020102020204" pitchFamily="34" charset="0"/>
              </a:rPr>
              <a:t> </a:t>
            </a:r>
            <a:r>
              <a:rPr lang="en-US" dirty="0" err="1">
                <a:latin typeface="Arial Black" panose="020B0A04020102020204" pitchFamily="34" charset="0"/>
              </a:rPr>
              <a:t>Beneficiar</a:t>
            </a:r>
            <a:r>
              <a:rPr lang="en-US" dirty="0">
                <a:latin typeface="Arial Black" panose="020B0A04020102020204" pitchFamily="34" charset="0"/>
              </a:rPr>
              <a:t>: </a:t>
            </a:r>
            <a:r>
              <a:rPr lang="en-US" dirty="0" err="1">
                <a:latin typeface="Arial Black" panose="020B0A04020102020204" pitchFamily="34" charset="0"/>
              </a:rPr>
              <a:t>Școala</a:t>
            </a:r>
            <a:r>
              <a:rPr lang="en-US" dirty="0">
                <a:latin typeface="Arial Black" panose="020B0A04020102020204" pitchFamily="34" charset="0"/>
              </a:rPr>
              <a:t> </a:t>
            </a:r>
            <a:r>
              <a:rPr lang="en-US" dirty="0" err="1">
                <a:latin typeface="Arial Black" panose="020B0A04020102020204" pitchFamily="34" charset="0"/>
              </a:rPr>
              <a:t>Gimnazial</a:t>
            </a:r>
            <a:r>
              <a:rPr lang="ro-RO" dirty="0">
                <a:latin typeface="Arial Black" panose="020B0A04020102020204" pitchFamily="34" charset="0"/>
              </a:rPr>
              <a:t>a</a:t>
            </a:r>
            <a:r>
              <a:rPr lang="en-US" dirty="0">
                <a:latin typeface="Arial Black" panose="020B0A04020102020204" pitchFamily="34" charset="0"/>
              </a:rPr>
              <a:t> </a:t>
            </a:r>
            <a:r>
              <a:rPr lang="ro-RO" dirty="0">
                <a:latin typeface="Arial Black" panose="020B0A04020102020204" pitchFamily="34" charset="0"/>
              </a:rPr>
              <a:t>Mogosani</a:t>
            </a:r>
            <a:r>
              <a:rPr lang="en-US" dirty="0">
                <a:latin typeface="Arial Black" panose="020B0A04020102020204" pitchFamily="34" charset="0"/>
              </a:rPr>
              <a:t> </a:t>
            </a:r>
            <a:endParaRPr lang="ro-RO" dirty="0">
              <a:latin typeface="Arial Black" panose="020B0A04020102020204" pitchFamily="34" charset="0"/>
            </a:endParaRPr>
          </a:p>
          <a:p>
            <a:pPr marL="285750" indent="-285750">
              <a:buFont typeface="Wingdings" panose="05000000000000000000" pitchFamily="2" charset="2"/>
              <a:buChar char="Ø"/>
            </a:pPr>
            <a:r>
              <a:rPr lang="en-US" dirty="0">
                <a:latin typeface="Arial Black" panose="020B0A04020102020204" pitchFamily="34" charset="0"/>
              </a:rPr>
              <a:t> </a:t>
            </a:r>
            <a:r>
              <a:rPr lang="en-US" dirty="0" err="1">
                <a:latin typeface="Arial Black" panose="020B0A04020102020204" pitchFamily="34" charset="0"/>
              </a:rPr>
              <a:t>Perioada</a:t>
            </a:r>
            <a:r>
              <a:rPr lang="en-US" dirty="0">
                <a:latin typeface="Arial Black" panose="020B0A04020102020204" pitchFamily="34" charset="0"/>
              </a:rPr>
              <a:t> de </a:t>
            </a:r>
            <a:r>
              <a:rPr lang="en-US" dirty="0" err="1">
                <a:latin typeface="Arial Black" panose="020B0A04020102020204" pitchFamily="34" charset="0"/>
              </a:rPr>
              <a:t>implementare</a:t>
            </a:r>
            <a:r>
              <a:rPr lang="en-US" dirty="0">
                <a:latin typeface="Arial Black" panose="020B0A04020102020204" pitchFamily="34" charset="0"/>
              </a:rPr>
              <a:t>: 01.0</a:t>
            </a:r>
            <a:r>
              <a:rPr lang="ro-RO" dirty="0">
                <a:latin typeface="Arial Black" panose="020B0A04020102020204" pitchFamily="34" charset="0"/>
              </a:rPr>
              <a:t>9</a:t>
            </a:r>
            <a:r>
              <a:rPr lang="en-US" dirty="0">
                <a:latin typeface="Arial Black" panose="020B0A04020102020204" pitchFamily="34" charset="0"/>
              </a:rPr>
              <a:t>.2024 – 31.</a:t>
            </a:r>
            <a:r>
              <a:rPr lang="ro-RO" dirty="0">
                <a:latin typeface="Arial Black" panose="020B0A04020102020204" pitchFamily="34" charset="0"/>
              </a:rPr>
              <a:t>10</a:t>
            </a:r>
            <a:r>
              <a:rPr lang="en-US" dirty="0">
                <a:latin typeface="Arial Black" panose="020B0A04020102020204" pitchFamily="34" charset="0"/>
              </a:rPr>
              <a:t>.202</a:t>
            </a:r>
            <a:r>
              <a:rPr lang="ro-RO" dirty="0">
                <a:latin typeface="Arial Black" panose="020B0A04020102020204" pitchFamily="34" charset="0"/>
              </a:rPr>
              <a:t>5</a:t>
            </a:r>
            <a:endParaRPr lang="en-US" dirty="0">
              <a:solidFill>
                <a:srgbClr val="00B050"/>
              </a:solidFill>
              <a:latin typeface="Arial Black" panose="020B0A04020102020204" pitchFamily="34" charset="0"/>
            </a:endParaRPr>
          </a:p>
        </p:txBody>
      </p:sp>
      <p:pic>
        <p:nvPicPr>
          <p:cNvPr id="5" name="Imagine 4">
            <a:extLst>
              <a:ext uri="{FF2B5EF4-FFF2-40B4-BE49-F238E27FC236}">
                <a16:creationId xmlns:a16="http://schemas.microsoft.com/office/drawing/2014/main" id="{A4ADB490-D7C5-57F6-FC97-4C7951051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535446"/>
            <a:ext cx="2716696" cy="750015"/>
          </a:xfrm>
          <a:prstGeom prst="rect">
            <a:avLst/>
          </a:prstGeom>
        </p:spPr>
      </p:pic>
    </p:spTree>
    <p:extLst>
      <p:ext uri="{BB962C8B-B14F-4D97-AF65-F5344CB8AC3E}">
        <p14:creationId xmlns:p14="http://schemas.microsoft.com/office/powerpoint/2010/main" val="661609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FE98799E-DD4C-45EB-34B6-817A38D324AE}"/>
              </a:ext>
            </a:extLst>
          </p:cNvPr>
          <p:cNvSpPr>
            <a:spLocks noGrp="1"/>
          </p:cNvSpPr>
          <p:nvPr>
            <p:ph type="title"/>
          </p:nvPr>
        </p:nvSpPr>
        <p:spPr>
          <a:xfrm>
            <a:off x="2589212" y="943842"/>
            <a:ext cx="8911687" cy="1597639"/>
          </a:xfrm>
        </p:spPr>
        <p:txBody>
          <a:bodyPr>
            <a:normAutofit/>
          </a:bodyPr>
          <a:lstStyle/>
          <a:p>
            <a:r>
              <a:rPr lang="en-US" sz="2400" dirty="0" err="1">
                <a:solidFill>
                  <a:srgbClr val="002060"/>
                </a:solidFill>
                <a:latin typeface="Arial Black" panose="020B0A04020102020204" pitchFamily="34" charset="0"/>
                <a:cs typeface="Calibri" panose="020F0502020204030204" pitchFamily="34" charset="0"/>
              </a:rPr>
              <a:t>Programul</a:t>
            </a:r>
            <a:r>
              <a:rPr lang="en-US" sz="2400" dirty="0">
                <a:solidFill>
                  <a:srgbClr val="002060"/>
                </a:solidFill>
                <a:latin typeface="Arial Black" panose="020B0A04020102020204" pitchFamily="34" charset="0"/>
                <a:cs typeface="Calibri" panose="020F0502020204030204" pitchFamily="34" charset="0"/>
              </a:rPr>
              <a:t> Erasmus+, </a:t>
            </a:r>
            <a:r>
              <a:rPr lang="en-US" sz="2400" dirty="0" err="1">
                <a:solidFill>
                  <a:srgbClr val="002060"/>
                </a:solidFill>
                <a:latin typeface="Arial Black" panose="020B0A04020102020204" pitchFamily="34" charset="0"/>
                <a:cs typeface="Calibri" panose="020F0502020204030204" pitchFamily="34" charset="0"/>
              </a:rPr>
              <a:t>Acțiunea</a:t>
            </a:r>
            <a:r>
              <a:rPr lang="en-US" sz="2400" dirty="0">
                <a:solidFill>
                  <a:srgbClr val="002060"/>
                </a:solidFill>
                <a:latin typeface="Arial Black" panose="020B0A04020102020204" pitchFamily="34" charset="0"/>
                <a:cs typeface="Calibri" panose="020F0502020204030204" pitchFamily="34" charset="0"/>
              </a:rPr>
              <a:t> </a:t>
            </a:r>
            <a:r>
              <a:rPr lang="en-US" sz="2400" dirty="0" err="1">
                <a:solidFill>
                  <a:srgbClr val="002060"/>
                </a:solidFill>
                <a:latin typeface="Arial Black" panose="020B0A04020102020204" pitchFamily="34" charset="0"/>
                <a:cs typeface="Calibri" panose="020F0502020204030204" pitchFamily="34" charset="0"/>
              </a:rPr>
              <a:t>cheie</a:t>
            </a:r>
            <a:r>
              <a:rPr lang="en-US" sz="2400" dirty="0">
                <a:solidFill>
                  <a:srgbClr val="002060"/>
                </a:solidFill>
                <a:latin typeface="Arial Black" panose="020B0A04020102020204" pitchFamily="34" charset="0"/>
                <a:cs typeface="Calibri" panose="020F0502020204030204" pitchFamily="34" charset="0"/>
              </a:rPr>
              <a:t> 1 </a:t>
            </a:r>
            <a:br>
              <a:rPr lang="ro-RO" sz="2400" dirty="0">
                <a:solidFill>
                  <a:srgbClr val="002060"/>
                </a:solidFill>
                <a:latin typeface="Arial Black" panose="020B0A04020102020204" pitchFamily="34" charset="0"/>
                <a:cs typeface="Calibri" panose="020F0502020204030204" pitchFamily="34" charset="0"/>
              </a:rPr>
            </a:br>
            <a:r>
              <a:rPr lang="en-US" sz="2400" dirty="0" err="1">
                <a:solidFill>
                  <a:srgbClr val="002060"/>
                </a:solidFill>
                <a:latin typeface="Arial Black" panose="020B0A04020102020204" pitchFamily="34" charset="0"/>
                <a:cs typeface="Calibri" panose="020F0502020204030204" pitchFamily="34" charset="0"/>
              </a:rPr>
              <a:t>Proiect</a:t>
            </a:r>
            <a:r>
              <a:rPr lang="en-US" sz="2400" dirty="0">
                <a:solidFill>
                  <a:srgbClr val="002060"/>
                </a:solidFill>
                <a:latin typeface="Arial Black" panose="020B0A04020102020204" pitchFamily="34" charset="0"/>
                <a:cs typeface="Calibri" panose="020F0502020204030204" pitchFamily="34" charset="0"/>
              </a:rPr>
              <a:t> de </a:t>
            </a:r>
            <a:r>
              <a:rPr lang="en-US" sz="2400" dirty="0" err="1">
                <a:solidFill>
                  <a:srgbClr val="002060"/>
                </a:solidFill>
                <a:latin typeface="Arial Black" panose="020B0A04020102020204" pitchFamily="34" charset="0"/>
                <a:cs typeface="Calibri" panose="020F0502020204030204" pitchFamily="34" charset="0"/>
              </a:rPr>
              <a:t>mobilitate</a:t>
            </a:r>
            <a:r>
              <a:rPr lang="en-US" sz="2400" dirty="0">
                <a:solidFill>
                  <a:srgbClr val="002060"/>
                </a:solidFill>
                <a:latin typeface="Arial Black" panose="020B0A04020102020204" pitchFamily="34" charset="0"/>
                <a:cs typeface="Calibri" panose="020F0502020204030204" pitchFamily="34" charset="0"/>
              </a:rPr>
              <a:t> (de </a:t>
            </a:r>
            <a:r>
              <a:rPr lang="en-US" sz="2400" dirty="0" err="1">
                <a:solidFill>
                  <a:srgbClr val="002060"/>
                </a:solidFill>
                <a:latin typeface="Arial Black" panose="020B0A04020102020204" pitchFamily="34" charset="0"/>
                <a:cs typeface="Calibri" panose="020F0502020204030204" pitchFamily="34" charset="0"/>
              </a:rPr>
              <a:t>scurtă</a:t>
            </a:r>
            <a:r>
              <a:rPr lang="en-US" sz="2400" dirty="0">
                <a:solidFill>
                  <a:srgbClr val="002060"/>
                </a:solidFill>
                <a:latin typeface="Arial Black" panose="020B0A04020102020204" pitchFamily="34" charset="0"/>
                <a:cs typeface="Calibri" panose="020F0502020204030204" pitchFamily="34" charset="0"/>
              </a:rPr>
              <a:t> </a:t>
            </a:r>
            <a:r>
              <a:rPr lang="en-US" sz="2400" dirty="0" err="1">
                <a:solidFill>
                  <a:srgbClr val="002060"/>
                </a:solidFill>
                <a:latin typeface="Arial Black" panose="020B0A04020102020204" pitchFamily="34" charset="0"/>
                <a:cs typeface="Calibri" panose="020F0502020204030204" pitchFamily="34" charset="0"/>
              </a:rPr>
              <a:t>durată</a:t>
            </a:r>
            <a:r>
              <a:rPr lang="en-US" sz="2400" dirty="0">
                <a:solidFill>
                  <a:srgbClr val="002060"/>
                </a:solidFill>
                <a:latin typeface="Arial Black" panose="020B0A04020102020204" pitchFamily="34" charset="0"/>
                <a:cs typeface="Calibri" panose="020F0502020204030204" pitchFamily="34" charset="0"/>
              </a:rPr>
              <a:t>) - </a:t>
            </a:r>
            <a:r>
              <a:rPr lang="en-US" sz="2400" dirty="0" err="1">
                <a:solidFill>
                  <a:srgbClr val="002060"/>
                </a:solidFill>
                <a:latin typeface="Arial Black" panose="020B0A04020102020204" pitchFamily="34" charset="0"/>
                <a:cs typeface="Calibri" panose="020F0502020204030204" pitchFamily="34" charset="0"/>
              </a:rPr>
              <a:t>domeniul</a:t>
            </a:r>
            <a:r>
              <a:rPr lang="en-US" sz="2400" dirty="0">
                <a:solidFill>
                  <a:srgbClr val="002060"/>
                </a:solidFill>
                <a:latin typeface="Arial Black" panose="020B0A04020102020204" pitchFamily="34" charset="0"/>
                <a:cs typeface="Calibri" panose="020F0502020204030204" pitchFamily="34" charset="0"/>
              </a:rPr>
              <a:t> </a:t>
            </a:r>
            <a:r>
              <a:rPr lang="en-US" sz="2400" dirty="0" err="1">
                <a:solidFill>
                  <a:srgbClr val="002060"/>
                </a:solidFill>
                <a:latin typeface="Arial Black" panose="020B0A04020102020204" pitchFamily="34" charset="0"/>
                <a:cs typeface="Calibri" panose="020F0502020204030204" pitchFamily="34" charset="0"/>
              </a:rPr>
              <a:t>educație</a:t>
            </a:r>
            <a:r>
              <a:rPr lang="en-US" sz="2400" dirty="0">
                <a:solidFill>
                  <a:srgbClr val="002060"/>
                </a:solidFill>
                <a:latin typeface="Arial Black" panose="020B0A04020102020204" pitchFamily="34" charset="0"/>
                <a:cs typeface="Calibri" panose="020F0502020204030204" pitchFamily="34" charset="0"/>
              </a:rPr>
              <a:t> </a:t>
            </a:r>
            <a:r>
              <a:rPr lang="ro-RO" sz="2400" dirty="0">
                <a:solidFill>
                  <a:srgbClr val="002060"/>
                </a:solidFill>
                <a:latin typeface="Arial Black" panose="020B0A04020102020204" pitchFamily="34" charset="0"/>
                <a:cs typeface="Calibri" panose="020F0502020204030204" pitchFamily="34" charset="0"/>
              </a:rPr>
              <a:t>ș</a:t>
            </a:r>
            <a:r>
              <a:rPr lang="en-US" sz="2400" dirty="0" err="1">
                <a:solidFill>
                  <a:srgbClr val="002060"/>
                </a:solidFill>
                <a:latin typeface="Arial Black" panose="020B0A04020102020204" pitchFamily="34" charset="0"/>
                <a:cs typeface="Calibri" panose="020F0502020204030204" pitchFamily="34" charset="0"/>
              </a:rPr>
              <a:t>colară</a:t>
            </a:r>
            <a:r>
              <a:rPr lang="en-US" sz="2400" dirty="0">
                <a:solidFill>
                  <a:srgbClr val="002060"/>
                </a:solidFill>
                <a:latin typeface="Arial Black" panose="020B0A04020102020204" pitchFamily="34" charset="0"/>
                <a:cs typeface="Calibri" panose="020F0502020204030204" pitchFamily="34" charset="0"/>
              </a:rPr>
              <a:t> (KA122-SCH)</a:t>
            </a:r>
          </a:p>
        </p:txBody>
      </p:sp>
      <p:sp>
        <p:nvSpPr>
          <p:cNvPr id="3" name="Substituent conținut 2">
            <a:extLst>
              <a:ext uri="{FF2B5EF4-FFF2-40B4-BE49-F238E27FC236}">
                <a16:creationId xmlns:a16="http://schemas.microsoft.com/office/drawing/2014/main" id="{11B64D1F-A736-A65B-F14A-4895DAF9ECD0}"/>
              </a:ext>
            </a:extLst>
          </p:cNvPr>
          <p:cNvSpPr>
            <a:spLocks noGrp="1"/>
          </p:cNvSpPr>
          <p:nvPr>
            <p:ph idx="1"/>
          </p:nvPr>
        </p:nvSpPr>
        <p:spPr>
          <a:xfrm>
            <a:off x="1550504" y="3048000"/>
            <a:ext cx="9950395" cy="2385391"/>
          </a:xfrm>
        </p:spPr>
        <p:txBody>
          <a:bodyPr>
            <a:normAutofit lnSpcReduction="10000"/>
          </a:bodyPr>
          <a:lstStyle/>
          <a:p>
            <a:r>
              <a:rPr lang="ro-RO" sz="2200" b="1" dirty="0">
                <a:solidFill>
                  <a:srgbClr val="7030A0"/>
                </a:solidFill>
                <a:latin typeface="Arial Black" panose="020B0A04020102020204" pitchFamily="34" charset="0"/>
              </a:rPr>
              <a:t>TITLUL PROIECTULUI: </a:t>
            </a:r>
          </a:p>
          <a:p>
            <a:pPr marL="0" indent="0">
              <a:buNone/>
            </a:pPr>
            <a:r>
              <a:rPr lang="ro-RO" sz="2200" b="1" dirty="0">
                <a:solidFill>
                  <a:srgbClr val="C00000"/>
                </a:solidFill>
                <a:latin typeface="Arial Black" panose="020B0A04020102020204" pitchFamily="34" charset="0"/>
              </a:rPr>
              <a:t>    PROFESORI ȘI PĂRINȚI ÎMPREUNĂ PENTRU EDUCAȚIE</a:t>
            </a:r>
          </a:p>
          <a:p>
            <a:r>
              <a:rPr lang="ro-RO" sz="2200" dirty="0">
                <a:latin typeface="Arial Black" panose="020B0A04020102020204" pitchFamily="34" charset="0"/>
              </a:rPr>
              <a:t>NUMĂR DE REFERINȚĂ: </a:t>
            </a:r>
            <a:r>
              <a:rPr lang="en-US" sz="2200" b="1" dirty="0">
                <a:effectLst/>
                <a:latin typeface="Arial Black" panose="020B0A04020102020204" pitchFamily="34" charset="0"/>
                <a:ea typeface="Times New Roman" panose="02020603050405020304" pitchFamily="18" charset="0"/>
                <a:cs typeface="Times New Roman" panose="02020603050405020304" pitchFamily="18" charset="0"/>
              </a:rPr>
              <a:t>2024-1-RO01-KA122-SCH-000224622.</a:t>
            </a:r>
            <a:endParaRPr lang="ro-RO" sz="2200" dirty="0">
              <a:latin typeface="Arial Black" panose="020B0A04020102020204" pitchFamily="34" charset="0"/>
            </a:endParaRPr>
          </a:p>
          <a:p>
            <a:r>
              <a:rPr lang="ro-RO" sz="2200" dirty="0">
                <a:solidFill>
                  <a:srgbClr val="0070C0"/>
                </a:solidFill>
                <a:latin typeface="Arial Black" panose="020B0A04020102020204" pitchFamily="34" charset="0"/>
              </a:rPr>
              <a:t>BENEFICIAR: ȘCOALA GIMNAZIALĂ MOGOȘANI</a:t>
            </a:r>
          </a:p>
          <a:p>
            <a:r>
              <a:rPr lang="ro-RO" sz="2200" dirty="0">
                <a:latin typeface="Arial Black" panose="020B0A04020102020204" pitchFamily="34" charset="0"/>
              </a:rPr>
              <a:t>PERIOADA DE IMPLEMENTARE : 1.09.2024 – 31.08.2025</a:t>
            </a:r>
          </a:p>
          <a:p>
            <a:endParaRPr lang="ro-RO" sz="2200" dirty="0">
              <a:latin typeface="Arial Black" panose="020B0A04020102020204" pitchFamily="34" charset="0"/>
            </a:endParaRPr>
          </a:p>
          <a:p>
            <a:endParaRPr lang="en-US" dirty="0"/>
          </a:p>
        </p:txBody>
      </p:sp>
      <p:pic>
        <p:nvPicPr>
          <p:cNvPr id="4" name="Imagine 3">
            <a:extLst>
              <a:ext uri="{FF2B5EF4-FFF2-40B4-BE49-F238E27FC236}">
                <a16:creationId xmlns:a16="http://schemas.microsoft.com/office/drawing/2014/main" id="{44FDFFB0-9FBA-486A-989A-5A987432FA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409" y="899881"/>
            <a:ext cx="1828799" cy="524728"/>
          </a:xfrm>
          <a:prstGeom prst="rect">
            <a:avLst/>
          </a:prstGeom>
        </p:spPr>
      </p:pic>
    </p:spTree>
    <p:extLst>
      <p:ext uri="{BB962C8B-B14F-4D97-AF65-F5344CB8AC3E}">
        <p14:creationId xmlns:p14="http://schemas.microsoft.com/office/powerpoint/2010/main" val="2534938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9028FA0B-8630-33B6-00A4-EBEDEEB69268}"/>
              </a:ext>
            </a:extLst>
          </p:cNvPr>
          <p:cNvSpPr>
            <a:spLocks noGrp="1"/>
          </p:cNvSpPr>
          <p:nvPr>
            <p:ph type="title"/>
          </p:nvPr>
        </p:nvSpPr>
        <p:spPr/>
        <p:txBody>
          <a:bodyPr>
            <a:normAutofit/>
          </a:bodyPr>
          <a:lstStyle/>
          <a:p>
            <a:r>
              <a:rPr lang="ro-RO" sz="3200" dirty="0">
                <a:solidFill>
                  <a:srgbClr val="0070C0"/>
                </a:solidFill>
                <a:latin typeface="Arial Black" panose="020B0A04020102020204" pitchFamily="34" charset="0"/>
              </a:rPr>
              <a:t>ECHIPA DE PROIECT:</a:t>
            </a:r>
            <a:endParaRPr lang="en-US" sz="3200" dirty="0">
              <a:solidFill>
                <a:srgbClr val="0070C0"/>
              </a:solidFill>
              <a:latin typeface="Arial Black" panose="020B0A04020102020204" pitchFamily="34" charset="0"/>
            </a:endParaRPr>
          </a:p>
        </p:txBody>
      </p:sp>
      <p:sp>
        <p:nvSpPr>
          <p:cNvPr id="3" name="Substituent text 2">
            <a:extLst>
              <a:ext uri="{FF2B5EF4-FFF2-40B4-BE49-F238E27FC236}">
                <a16:creationId xmlns:a16="http://schemas.microsoft.com/office/drawing/2014/main" id="{A3378C9A-C75F-6243-8BAF-55847DAAC881}"/>
              </a:ext>
            </a:extLst>
          </p:cNvPr>
          <p:cNvSpPr>
            <a:spLocks noGrp="1"/>
          </p:cNvSpPr>
          <p:nvPr>
            <p:ph idx="1"/>
          </p:nvPr>
        </p:nvSpPr>
        <p:spPr>
          <a:xfrm>
            <a:off x="1295400" y="2556932"/>
            <a:ext cx="9862929" cy="2664425"/>
          </a:xfrm>
        </p:spPr>
        <p:txBody>
          <a:bodyPr>
            <a:normAutofit/>
          </a:bodyPr>
          <a:lstStyle/>
          <a:p>
            <a:pPr marL="800100" lvl="1" indent="-342900">
              <a:buFont typeface="Wingdings" panose="05000000000000000000" pitchFamily="2" charset="2"/>
              <a:buChar char="q"/>
            </a:pPr>
            <a:endParaRPr lang="ro-RO" sz="1700" dirty="0">
              <a:solidFill>
                <a:schemeClr val="tx1"/>
              </a:solidFill>
              <a:latin typeface="Arial Black" panose="020B0A04020102020204" pitchFamily="34" charset="0"/>
            </a:endParaRPr>
          </a:p>
          <a:p>
            <a:pPr marL="800100" lvl="1" indent="-342900">
              <a:buFont typeface="Wingdings" panose="05000000000000000000" pitchFamily="2" charset="2"/>
              <a:buChar char="q"/>
            </a:pPr>
            <a:r>
              <a:rPr lang="en-US" sz="1700" dirty="0">
                <a:latin typeface="Arial Black" panose="020B0A04020102020204" pitchFamily="34" charset="0"/>
              </a:rPr>
              <a:t> </a:t>
            </a:r>
            <a:r>
              <a:rPr lang="en-US" sz="1700" dirty="0" err="1">
                <a:solidFill>
                  <a:schemeClr val="tx1"/>
                </a:solidFill>
                <a:latin typeface="Arial Black" panose="020B0A04020102020204" pitchFamily="34" charset="0"/>
              </a:rPr>
              <a:t>Coordonator</a:t>
            </a:r>
            <a:r>
              <a:rPr lang="ro-RO" sz="1700" dirty="0" err="1">
                <a:solidFill>
                  <a:schemeClr val="tx1"/>
                </a:solidFill>
                <a:latin typeface="Arial Black" panose="020B0A04020102020204" pitchFamily="34" charset="0"/>
              </a:rPr>
              <a:t>ul</a:t>
            </a:r>
            <a:r>
              <a:rPr lang="ro-RO" sz="1700" dirty="0">
                <a:solidFill>
                  <a:schemeClr val="tx1"/>
                </a:solidFill>
                <a:latin typeface="Arial Black" panose="020B0A04020102020204" pitchFamily="34" charset="0"/>
              </a:rPr>
              <a:t> echipei de </a:t>
            </a:r>
            <a:r>
              <a:rPr lang="en-US" sz="1700" dirty="0" err="1">
                <a:solidFill>
                  <a:schemeClr val="tx1"/>
                </a:solidFill>
                <a:latin typeface="Arial Black" panose="020B0A04020102020204" pitchFamily="34" charset="0"/>
              </a:rPr>
              <a:t>proiect</a:t>
            </a:r>
            <a:r>
              <a:rPr lang="en-US" sz="1700" dirty="0">
                <a:solidFill>
                  <a:schemeClr val="tx1"/>
                </a:solidFill>
                <a:latin typeface="Arial Black" panose="020B0A04020102020204" pitchFamily="34" charset="0"/>
              </a:rPr>
              <a:t>: </a:t>
            </a:r>
            <a:r>
              <a:rPr lang="ro-RO" sz="1700" dirty="0">
                <a:solidFill>
                  <a:schemeClr val="tx1"/>
                </a:solidFill>
                <a:latin typeface="Arial Black" panose="020B0A04020102020204" pitchFamily="34" charset="0"/>
              </a:rPr>
              <a:t>DUȚĂ LIVIU PETRUȚ</a:t>
            </a:r>
          </a:p>
          <a:p>
            <a:pPr marL="800100" lvl="1" indent="-342900">
              <a:buFont typeface="Wingdings" panose="05000000000000000000" pitchFamily="2" charset="2"/>
              <a:buChar char="q"/>
            </a:pPr>
            <a:r>
              <a:rPr lang="en-US" sz="1700" dirty="0">
                <a:solidFill>
                  <a:schemeClr val="tx1"/>
                </a:solidFill>
                <a:latin typeface="Arial Black" panose="020B0A04020102020204" pitchFamily="34" charset="0"/>
              </a:rPr>
              <a:t> </a:t>
            </a:r>
            <a:r>
              <a:rPr lang="en-US" sz="1700" dirty="0" err="1">
                <a:solidFill>
                  <a:schemeClr val="tx1"/>
                </a:solidFill>
                <a:latin typeface="Arial Black" panose="020B0A04020102020204" pitchFamily="34" charset="0"/>
              </a:rPr>
              <a:t>Responsabil</a:t>
            </a:r>
            <a:r>
              <a:rPr lang="en-US" sz="1700" dirty="0">
                <a:solidFill>
                  <a:schemeClr val="tx1"/>
                </a:solidFill>
                <a:latin typeface="Arial Black" panose="020B0A04020102020204" pitchFamily="34" charset="0"/>
              </a:rPr>
              <a:t> cu </a:t>
            </a:r>
            <a:r>
              <a:rPr lang="en-US" sz="1700" dirty="0" err="1">
                <a:solidFill>
                  <a:schemeClr val="tx1"/>
                </a:solidFill>
                <a:latin typeface="Arial Black" panose="020B0A04020102020204" pitchFamily="34" charset="0"/>
              </a:rPr>
              <a:t>monitorizarea</a:t>
            </a:r>
            <a:r>
              <a:rPr lang="en-US" sz="1700" dirty="0">
                <a:solidFill>
                  <a:schemeClr val="tx1"/>
                </a:solidFill>
                <a:latin typeface="Arial Black" panose="020B0A04020102020204" pitchFamily="34" charset="0"/>
              </a:rPr>
              <a:t> </a:t>
            </a:r>
            <a:r>
              <a:rPr lang="en-US" sz="1700" dirty="0" err="1">
                <a:solidFill>
                  <a:schemeClr val="tx1"/>
                </a:solidFill>
                <a:latin typeface="Arial Black" panose="020B0A04020102020204" pitchFamily="34" charset="0"/>
              </a:rPr>
              <a:t>și</a:t>
            </a:r>
            <a:r>
              <a:rPr lang="en-US" sz="1700" dirty="0">
                <a:solidFill>
                  <a:schemeClr val="tx1"/>
                </a:solidFill>
                <a:latin typeface="Arial Black" panose="020B0A04020102020204" pitchFamily="34" charset="0"/>
              </a:rPr>
              <a:t> </a:t>
            </a:r>
            <a:r>
              <a:rPr lang="ro-RO" sz="1700" dirty="0">
                <a:solidFill>
                  <a:schemeClr val="tx1"/>
                </a:solidFill>
                <a:latin typeface="Arial Black" panose="020B0A04020102020204" pitchFamily="34" charset="0"/>
              </a:rPr>
              <a:t>derularea activităților</a:t>
            </a:r>
            <a:r>
              <a:rPr lang="en-US" sz="1700" dirty="0">
                <a:solidFill>
                  <a:schemeClr val="tx1"/>
                </a:solidFill>
                <a:latin typeface="Arial Black" panose="020B0A04020102020204" pitchFamily="34" charset="0"/>
              </a:rPr>
              <a:t>:</a:t>
            </a:r>
            <a:r>
              <a:rPr lang="ro-RO" sz="1700" dirty="0">
                <a:solidFill>
                  <a:schemeClr val="tx1"/>
                </a:solidFill>
                <a:latin typeface="Arial Black" panose="020B0A04020102020204" pitchFamily="34" charset="0"/>
              </a:rPr>
              <a:t> IONESCU MARIA</a:t>
            </a:r>
          </a:p>
          <a:p>
            <a:pPr marL="800100" lvl="1" indent="-342900">
              <a:buFont typeface="Wingdings" panose="05000000000000000000" pitchFamily="2" charset="2"/>
              <a:buChar char="q"/>
            </a:pPr>
            <a:r>
              <a:rPr lang="en-US" sz="1700" dirty="0">
                <a:solidFill>
                  <a:schemeClr val="tx1"/>
                </a:solidFill>
                <a:latin typeface="Arial Black" panose="020B0A04020102020204" pitchFamily="34" charset="0"/>
              </a:rPr>
              <a:t> </a:t>
            </a:r>
            <a:r>
              <a:rPr lang="en-US" sz="1700" dirty="0" err="1">
                <a:solidFill>
                  <a:schemeClr val="tx1"/>
                </a:solidFill>
                <a:latin typeface="Arial Black" panose="020B0A04020102020204" pitchFamily="34" charset="0"/>
              </a:rPr>
              <a:t>Responsabil</a:t>
            </a:r>
            <a:r>
              <a:rPr lang="en-US" sz="1700" dirty="0">
                <a:solidFill>
                  <a:schemeClr val="tx1"/>
                </a:solidFill>
                <a:latin typeface="Arial Black" panose="020B0A04020102020204" pitchFamily="34" charset="0"/>
              </a:rPr>
              <a:t> cu </a:t>
            </a:r>
            <a:r>
              <a:rPr lang="en-US" sz="1700" dirty="0" err="1">
                <a:solidFill>
                  <a:schemeClr val="tx1"/>
                </a:solidFill>
                <a:latin typeface="Arial Black" panose="020B0A04020102020204" pitchFamily="34" charset="0"/>
              </a:rPr>
              <a:t>diseminarea</a:t>
            </a:r>
            <a:r>
              <a:rPr lang="ro-RO" sz="1700" dirty="0">
                <a:solidFill>
                  <a:schemeClr val="tx1"/>
                </a:solidFill>
                <a:latin typeface="Arial Black" panose="020B0A04020102020204" pitchFamily="34" charset="0"/>
              </a:rPr>
              <a:t> și popularizarea proiectului</a:t>
            </a:r>
            <a:r>
              <a:rPr lang="en-US" sz="1700" dirty="0">
                <a:solidFill>
                  <a:schemeClr val="tx1"/>
                </a:solidFill>
                <a:latin typeface="Arial Black" panose="020B0A04020102020204" pitchFamily="34" charset="0"/>
              </a:rPr>
              <a:t>:</a:t>
            </a:r>
            <a:r>
              <a:rPr lang="ro-RO" sz="1700" dirty="0">
                <a:solidFill>
                  <a:schemeClr val="tx1"/>
                </a:solidFill>
                <a:latin typeface="Arial Black" panose="020B0A04020102020204" pitchFamily="34" charset="0"/>
              </a:rPr>
              <a:t> DUȚĂ DANIELA</a:t>
            </a:r>
          </a:p>
          <a:p>
            <a:pPr marL="800100" lvl="1" indent="-342900">
              <a:buFont typeface="Wingdings" panose="05000000000000000000" pitchFamily="2" charset="2"/>
              <a:buChar char="q"/>
            </a:pPr>
            <a:r>
              <a:rPr lang="en-US" sz="1700" dirty="0" err="1">
                <a:solidFill>
                  <a:schemeClr val="tx1"/>
                </a:solidFill>
                <a:latin typeface="Arial Black" panose="020B0A04020102020204" pitchFamily="34" charset="0"/>
              </a:rPr>
              <a:t>Responsabil</a:t>
            </a:r>
            <a:r>
              <a:rPr lang="en-US" sz="1700" dirty="0">
                <a:solidFill>
                  <a:schemeClr val="tx1"/>
                </a:solidFill>
                <a:latin typeface="Arial Black" panose="020B0A04020102020204" pitchFamily="34" charset="0"/>
              </a:rPr>
              <a:t> </a:t>
            </a:r>
            <a:r>
              <a:rPr lang="en-US" sz="1700" dirty="0" err="1">
                <a:solidFill>
                  <a:schemeClr val="tx1"/>
                </a:solidFill>
                <a:latin typeface="Arial Black" panose="020B0A04020102020204" pitchFamily="34" charset="0"/>
              </a:rPr>
              <a:t>financiar</a:t>
            </a:r>
            <a:r>
              <a:rPr lang="en-US" sz="1700" dirty="0">
                <a:solidFill>
                  <a:schemeClr val="tx1"/>
                </a:solidFill>
                <a:latin typeface="Arial Black" panose="020B0A04020102020204" pitchFamily="34" charset="0"/>
              </a:rPr>
              <a:t>: </a:t>
            </a:r>
            <a:r>
              <a:rPr lang="en-US" sz="1700" dirty="0" err="1">
                <a:solidFill>
                  <a:schemeClr val="tx1"/>
                </a:solidFill>
                <a:latin typeface="Arial Black" panose="020B0A04020102020204" pitchFamily="34" charset="0"/>
              </a:rPr>
              <a:t>contabil</a:t>
            </a:r>
            <a:r>
              <a:rPr lang="ro-RO" sz="1700" dirty="0">
                <a:solidFill>
                  <a:schemeClr val="tx1"/>
                </a:solidFill>
                <a:latin typeface="Arial Black" panose="020B0A04020102020204" pitchFamily="34" charset="0"/>
              </a:rPr>
              <a:t>    TOMA MIHAELA SILVIA</a:t>
            </a:r>
          </a:p>
        </p:txBody>
      </p:sp>
      <p:pic>
        <p:nvPicPr>
          <p:cNvPr id="4" name="Imagine 3">
            <a:extLst>
              <a:ext uri="{FF2B5EF4-FFF2-40B4-BE49-F238E27FC236}">
                <a16:creationId xmlns:a16="http://schemas.microsoft.com/office/drawing/2014/main" id="{AFF181AD-AB66-860B-915F-EBCB588C10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0662" y="880004"/>
            <a:ext cx="1828799" cy="524728"/>
          </a:xfrm>
          <a:prstGeom prst="rect">
            <a:avLst/>
          </a:prstGeom>
        </p:spPr>
      </p:pic>
    </p:spTree>
    <p:extLst>
      <p:ext uri="{BB962C8B-B14F-4D97-AF65-F5344CB8AC3E}">
        <p14:creationId xmlns:p14="http://schemas.microsoft.com/office/powerpoint/2010/main" val="75307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EADC5E0-CE59-E0C1-B2F2-7535039B8005}"/>
              </a:ext>
            </a:extLst>
          </p:cNvPr>
          <p:cNvSpPr>
            <a:spLocks noGrp="1"/>
          </p:cNvSpPr>
          <p:nvPr>
            <p:ph type="title"/>
          </p:nvPr>
        </p:nvSpPr>
        <p:spPr>
          <a:xfrm>
            <a:off x="2592925" y="1060174"/>
            <a:ext cx="8260605" cy="844825"/>
          </a:xfrm>
        </p:spPr>
        <p:txBody>
          <a:bodyPr>
            <a:normAutofit/>
          </a:bodyPr>
          <a:lstStyle/>
          <a:p>
            <a:r>
              <a:rPr lang="ro-RO" sz="3200" dirty="0">
                <a:solidFill>
                  <a:srgbClr val="0070C0"/>
                </a:solidFill>
                <a:latin typeface="Arial Black" panose="020B0A04020102020204" pitchFamily="34" charset="0"/>
              </a:rPr>
              <a:t>OBIECTIVELE PROIECTULUI</a:t>
            </a:r>
            <a:endParaRPr lang="en-US" sz="3200" dirty="0">
              <a:solidFill>
                <a:srgbClr val="0070C0"/>
              </a:solidFill>
              <a:latin typeface="Arial Black" panose="020B0A04020102020204" pitchFamily="34" charset="0"/>
            </a:endParaRPr>
          </a:p>
        </p:txBody>
      </p:sp>
      <p:sp>
        <p:nvSpPr>
          <p:cNvPr id="3" name="Substituent conținut 2">
            <a:extLst>
              <a:ext uri="{FF2B5EF4-FFF2-40B4-BE49-F238E27FC236}">
                <a16:creationId xmlns:a16="http://schemas.microsoft.com/office/drawing/2014/main" id="{A9358CFD-FE4F-10E9-1C94-738A1D2C0791}"/>
              </a:ext>
            </a:extLst>
          </p:cNvPr>
          <p:cNvSpPr>
            <a:spLocks noGrp="1"/>
          </p:cNvSpPr>
          <p:nvPr>
            <p:ph idx="1"/>
          </p:nvPr>
        </p:nvSpPr>
        <p:spPr>
          <a:xfrm>
            <a:off x="1364974" y="2425147"/>
            <a:ext cx="9700591" cy="3372679"/>
          </a:xfrm>
        </p:spPr>
        <p:txBody>
          <a:bodyPr>
            <a:normAutofit lnSpcReduction="10000"/>
          </a:bodyPr>
          <a:lstStyle/>
          <a:p>
            <a:pPr marL="457200" indent="-457200" algn="just">
              <a:buFont typeface="+mj-lt"/>
              <a:buAutoNum type="arabicPeriod"/>
            </a:pPr>
            <a:r>
              <a:rPr lang="en-US" sz="2000" dirty="0" err="1">
                <a:solidFill>
                  <a:srgbClr val="002060"/>
                </a:solidFill>
                <a:latin typeface="Arial Black" panose="020B0A04020102020204" pitchFamily="34" charset="0"/>
              </a:rPr>
              <a:t>Prevenirea</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eșecului</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școlar</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prin</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reducerea</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absenteismului</a:t>
            </a:r>
            <a:r>
              <a:rPr lang="en-US" sz="2000" dirty="0">
                <a:solidFill>
                  <a:srgbClr val="002060"/>
                </a:solidFill>
                <a:latin typeface="Arial Black" panose="020B0A04020102020204" pitchFamily="34" charset="0"/>
              </a:rPr>
              <a:t> cu 20% </a:t>
            </a:r>
            <a:r>
              <a:rPr lang="en-US" sz="2000" dirty="0" err="1">
                <a:solidFill>
                  <a:srgbClr val="002060"/>
                </a:solidFill>
                <a:latin typeface="Arial Black" panose="020B0A04020102020204" pitchFamily="34" charset="0"/>
              </a:rPr>
              <a:t>față</a:t>
            </a:r>
            <a:r>
              <a:rPr lang="ro-RO" sz="2000" dirty="0">
                <a:solidFill>
                  <a:srgbClr val="002060"/>
                </a:solidFill>
                <a:latin typeface="Arial Black" panose="020B0A04020102020204" pitchFamily="34" charset="0"/>
              </a:rPr>
              <a:t> de</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anul</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școlar</a:t>
            </a:r>
            <a:r>
              <a:rPr lang="en-US" sz="2000" dirty="0">
                <a:solidFill>
                  <a:srgbClr val="002060"/>
                </a:solidFill>
                <a:latin typeface="Arial Black" panose="020B0A04020102020204" pitchFamily="34" charset="0"/>
              </a:rPr>
              <a:t> anterior. </a:t>
            </a:r>
            <a:endParaRPr lang="ro-RO" sz="2000" dirty="0">
              <a:solidFill>
                <a:srgbClr val="002060"/>
              </a:solidFill>
              <a:latin typeface="Arial Black" panose="020B0A04020102020204" pitchFamily="34" charset="0"/>
            </a:endParaRPr>
          </a:p>
          <a:p>
            <a:pPr marL="457200" indent="-457200" algn="just">
              <a:buFont typeface="+mj-lt"/>
              <a:buAutoNum type="arabicPeriod"/>
            </a:pPr>
            <a:r>
              <a:rPr lang="en-US" sz="2000" dirty="0" err="1">
                <a:solidFill>
                  <a:srgbClr val="002060"/>
                </a:solidFill>
                <a:latin typeface="Arial Black" panose="020B0A04020102020204" pitchFamily="34" charset="0"/>
              </a:rPr>
              <a:t>Crearea</a:t>
            </a:r>
            <a:r>
              <a:rPr lang="en-US" sz="2000" dirty="0">
                <a:solidFill>
                  <a:srgbClr val="002060"/>
                </a:solidFill>
                <a:latin typeface="Arial Black" panose="020B0A04020102020204" pitchFamily="34" charset="0"/>
              </a:rPr>
              <a:t> de </a:t>
            </a:r>
            <a:r>
              <a:rPr lang="en-US" sz="2000" dirty="0" err="1">
                <a:solidFill>
                  <a:srgbClr val="002060"/>
                </a:solidFill>
                <a:latin typeface="Arial Black" panose="020B0A04020102020204" pitchFamily="34" charset="0"/>
              </a:rPr>
              <a:t>oportunități</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pentru</a:t>
            </a:r>
            <a:r>
              <a:rPr lang="en-US" sz="2000" dirty="0">
                <a:solidFill>
                  <a:srgbClr val="002060"/>
                </a:solidFill>
                <a:latin typeface="Arial Black" panose="020B0A04020102020204" pitchFamily="34" charset="0"/>
              </a:rPr>
              <a:t> o </a:t>
            </a:r>
            <a:r>
              <a:rPr lang="en-US" sz="2000" dirty="0" err="1">
                <a:solidFill>
                  <a:srgbClr val="002060"/>
                </a:solidFill>
                <a:latin typeface="Arial Black" panose="020B0A04020102020204" pitchFamily="34" charset="0"/>
              </a:rPr>
              <a:t>implicare</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mai</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activă</a:t>
            </a:r>
            <a:r>
              <a:rPr lang="en-US" sz="2000" dirty="0">
                <a:solidFill>
                  <a:srgbClr val="002060"/>
                </a:solidFill>
                <a:latin typeface="Arial Black" panose="020B0A04020102020204" pitchFamily="34" charset="0"/>
              </a:rPr>
              <a:t> a </a:t>
            </a:r>
            <a:r>
              <a:rPr lang="en-US" sz="2000" dirty="0" err="1">
                <a:solidFill>
                  <a:srgbClr val="002060"/>
                </a:solidFill>
                <a:latin typeface="Arial Black" panose="020B0A04020102020204" pitchFamily="34" charset="0"/>
              </a:rPr>
              <a:t>părinților</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în</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activitățile</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școlare</a:t>
            </a:r>
            <a:r>
              <a:rPr lang="en-US" sz="2000" dirty="0">
                <a:solidFill>
                  <a:srgbClr val="002060"/>
                </a:solidFill>
                <a:latin typeface="Arial Black" panose="020B0A04020102020204" pitchFamily="34" charset="0"/>
              </a:rPr>
              <a:t>. </a:t>
            </a:r>
            <a:endParaRPr lang="ro-RO" sz="2000" dirty="0">
              <a:solidFill>
                <a:srgbClr val="002060"/>
              </a:solidFill>
              <a:latin typeface="Arial Black" panose="020B0A04020102020204" pitchFamily="34" charset="0"/>
            </a:endParaRPr>
          </a:p>
          <a:p>
            <a:pPr marL="457200" indent="-457200" algn="just">
              <a:buFont typeface="+mj-lt"/>
              <a:buAutoNum type="arabicPeriod"/>
            </a:pPr>
            <a:r>
              <a:rPr lang="en-US" sz="2000" dirty="0" err="1">
                <a:solidFill>
                  <a:srgbClr val="002060"/>
                </a:solidFill>
                <a:latin typeface="Arial Black" panose="020B0A04020102020204" pitchFamily="34" charset="0"/>
              </a:rPr>
              <a:t>Deprinderea</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unor</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instrumente</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și</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tehnici</a:t>
            </a:r>
            <a:r>
              <a:rPr lang="en-US" sz="2000" dirty="0">
                <a:solidFill>
                  <a:srgbClr val="002060"/>
                </a:solidFill>
                <a:latin typeface="Arial Black" panose="020B0A04020102020204" pitchFamily="34" charset="0"/>
              </a:rPr>
              <a:t> creative </a:t>
            </a:r>
            <a:r>
              <a:rPr lang="en-US" sz="2000" dirty="0" err="1">
                <a:solidFill>
                  <a:srgbClr val="002060"/>
                </a:solidFill>
                <a:latin typeface="Arial Black" panose="020B0A04020102020204" pitchFamily="34" charset="0"/>
              </a:rPr>
              <a:t>pentru</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îmbunătățirea</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comunicării</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școală-familie</a:t>
            </a:r>
            <a:r>
              <a:rPr lang="en-US" sz="2000" dirty="0">
                <a:solidFill>
                  <a:srgbClr val="002060"/>
                </a:solidFill>
                <a:latin typeface="Arial Black" panose="020B0A04020102020204" pitchFamily="34" charset="0"/>
              </a:rPr>
              <a:t>. </a:t>
            </a:r>
            <a:endParaRPr lang="ro-RO" sz="2000" dirty="0">
              <a:solidFill>
                <a:srgbClr val="002060"/>
              </a:solidFill>
              <a:latin typeface="Arial Black" panose="020B0A04020102020204" pitchFamily="34" charset="0"/>
            </a:endParaRPr>
          </a:p>
          <a:p>
            <a:pPr marL="457200" indent="-457200" algn="just">
              <a:buFont typeface="+mj-lt"/>
              <a:buAutoNum type="arabicPeriod"/>
            </a:pPr>
            <a:r>
              <a:rPr lang="en-US" sz="2000" dirty="0" err="1">
                <a:solidFill>
                  <a:srgbClr val="002060"/>
                </a:solidFill>
                <a:latin typeface="Arial Black" panose="020B0A04020102020204" pitchFamily="34" charset="0"/>
              </a:rPr>
              <a:t>Crearea</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unor</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competențe</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în</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rândul</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cadrelor</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didactice</a:t>
            </a:r>
            <a:r>
              <a:rPr lang="en-US" sz="2000" dirty="0">
                <a:solidFill>
                  <a:srgbClr val="002060"/>
                </a:solidFill>
                <a:latin typeface="Arial Black" panose="020B0A04020102020204" pitchFamily="34" charset="0"/>
              </a:rPr>
              <a:t> care </a:t>
            </a:r>
            <a:r>
              <a:rPr lang="en-US" sz="2000" dirty="0" err="1">
                <a:solidFill>
                  <a:srgbClr val="002060"/>
                </a:solidFill>
                <a:latin typeface="Arial Black" panose="020B0A04020102020204" pitchFamily="34" charset="0"/>
              </a:rPr>
              <a:t>să</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contribuie</a:t>
            </a:r>
            <a:r>
              <a:rPr lang="en-US" sz="2000" dirty="0">
                <a:solidFill>
                  <a:srgbClr val="002060"/>
                </a:solidFill>
                <a:latin typeface="Arial Black" panose="020B0A04020102020204" pitchFamily="34" charset="0"/>
              </a:rPr>
              <a:t> la </a:t>
            </a:r>
            <a:r>
              <a:rPr lang="en-US" sz="2000" dirty="0" err="1">
                <a:solidFill>
                  <a:srgbClr val="002060"/>
                </a:solidFill>
                <a:latin typeface="Arial Black" panose="020B0A04020102020204" pitchFamily="34" charset="0"/>
              </a:rPr>
              <a:t>dezvoltarea</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unor</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comportamente</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și</a:t>
            </a:r>
            <a:r>
              <a:rPr lang="en-US" sz="2000" dirty="0">
                <a:solidFill>
                  <a:srgbClr val="002060"/>
                </a:solidFill>
                <a:latin typeface="Arial Black" panose="020B0A04020102020204" pitchFamily="34" charset="0"/>
              </a:rPr>
              <a:t> a </a:t>
            </a:r>
            <a:r>
              <a:rPr lang="en-US" sz="2000" dirty="0" err="1">
                <a:solidFill>
                  <a:srgbClr val="002060"/>
                </a:solidFill>
                <a:latin typeface="Arial Black" panose="020B0A04020102020204" pitchFamily="34" charset="0"/>
              </a:rPr>
              <a:t>unor</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atitudini</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deschise</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și</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tolerante</a:t>
            </a:r>
            <a:r>
              <a:rPr lang="en-US" sz="2000" dirty="0">
                <a:solidFill>
                  <a:srgbClr val="002060"/>
                </a:solidFill>
                <a:latin typeface="Arial Black" panose="020B0A04020102020204" pitchFamily="34" charset="0"/>
              </a:rPr>
              <a:t>, </a:t>
            </a:r>
            <a:r>
              <a:rPr lang="ro-RO" sz="2000" dirty="0">
                <a:solidFill>
                  <a:srgbClr val="002060"/>
                </a:solidFill>
                <a:latin typeface="Arial Black" panose="020B0A04020102020204" pitchFamily="34" charset="0"/>
              </a:rPr>
              <a:t>î</a:t>
            </a:r>
            <a:r>
              <a:rPr lang="en-US" sz="2000" dirty="0">
                <a:solidFill>
                  <a:srgbClr val="002060"/>
                </a:solidFill>
                <a:latin typeface="Arial Black" panose="020B0A04020102020204" pitchFamily="34" charset="0"/>
              </a:rPr>
              <a:t>n </a:t>
            </a:r>
            <a:r>
              <a:rPr lang="en-US" sz="2000" dirty="0" err="1">
                <a:solidFill>
                  <a:srgbClr val="002060"/>
                </a:solidFill>
                <a:latin typeface="Arial Black" panose="020B0A04020102020204" pitchFamily="34" charset="0"/>
              </a:rPr>
              <a:t>direcția</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unui</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mediu</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școlar</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prietenos</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și</a:t>
            </a:r>
            <a:r>
              <a:rPr lang="en-US" sz="2000" dirty="0">
                <a:solidFill>
                  <a:srgbClr val="002060"/>
                </a:solidFill>
                <a:latin typeface="Arial Black" panose="020B0A04020102020204" pitchFamily="34" charset="0"/>
              </a:rPr>
              <a:t> </a:t>
            </a:r>
            <a:r>
              <a:rPr lang="en-US" sz="2000" dirty="0" err="1">
                <a:solidFill>
                  <a:srgbClr val="002060"/>
                </a:solidFill>
                <a:latin typeface="Arial Black" panose="020B0A04020102020204" pitchFamily="34" charset="0"/>
              </a:rPr>
              <a:t>incluziv</a:t>
            </a:r>
            <a:r>
              <a:rPr lang="en-US" sz="2000" dirty="0">
                <a:solidFill>
                  <a:srgbClr val="002060"/>
                </a:solidFill>
                <a:latin typeface="Arial Black" panose="020B0A04020102020204" pitchFamily="34" charset="0"/>
              </a:rPr>
              <a:t>.</a:t>
            </a:r>
          </a:p>
        </p:txBody>
      </p:sp>
      <p:pic>
        <p:nvPicPr>
          <p:cNvPr id="4" name="Imagine 3">
            <a:extLst>
              <a:ext uri="{FF2B5EF4-FFF2-40B4-BE49-F238E27FC236}">
                <a16:creationId xmlns:a16="http://schemas.microsoft.com/office/drawing/2014/main" id="{21900DD1-DCE6-23D3-EDC1-8E3F04C3C1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797809"/>
            <a:ext cx="1828799" cy="524728"/>
          </a:xfrm>
          <a:prstGeom prst="rect">
            <a:avLst/>
          </a:prstGeom>
        </p:spPr>
      </p:pic>
    </p:spTree>
    <p:extLst>
      <p:ext uri="{BB962C8B-B14F-4D97-AF65-F5344CB8AC3E}">
        <p14:creationId xmlns:p14="http://schemas.microsoft.com/office/powerpoint/2010/main" val="3073504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24A4F104-72E8-E026-0DA2-CBBDA9DE3793}"/>
              </a:ext>
            </a:extLst>
          </p:cNvPr>
          <p:cNvSpPr>
            <a:spLocks noGrp="1"/>
          </p:cNvSpPr>
          <p:nvPr>
            <p:ph type="title"/>
          </p:nvPr>
        </p:nvSpPr>
        <p:spPr>
          <a:xfrm>
            <a:off x="1895062" y="1378226"/>
            <a:ext cx="9289774" cy="874644"/>
          </a:xfrm>
        </p:spPr>
        <p:txBody>
          <a:bodyPr>
            <a:noAutofit/>
          </a:bodyPr>
          <a:lstStyle/>
          <a:p>
            <a:r>
              <a:rPr lang="ro-RO" sz="3200" dirty="0">
                <a:solidFill>
                  <a:srgbClr val="0070C0"/>
                </a:solidFill>
                <a:latin typeface="Arial Black" panose="020B0A04020102020204" pitchFamily="34" charset="0"/>
              </a:rPr>
              <a:t>MODALITĂȚI DE ÎNDEPLINIRE A OBIECTIVELOR PROIECTULUI</a:t>
            </a:r>
            <a:endParaRPr lang="en-US" sz="3200" dirty="0">
              <a:solidFill>
                <a:srgbClr val="0070C0"/>
              </a:solidFill>
              <a:latin typeface="Arial Black" panose="020B0A04020102020204" pitchFamily="34" charset="0"/>
            </a:endParaRPr>
          </a:p>
        </p:txBody>
      </p:sp>
      <p:sp>
        <p:nvSpPr>
          <p:cNvPr id="3" name="Substituent conținut 2">
            <a:extLst>
              <a:ext uri="{FF2B5EF4-FFF2-40B4-BE49-F238E27FC236}">
                <a16:creationId xmlns:a16="http://schemas.microsoft.com/office/drawing/2014/main" id="{A92D8792-CE2D-A587-CF03-B60A63E26427}"/>
              </a:ext>
            </a:extLst>
          </p:cNvPr>
          <p:cNvSpPr>
            <a:spLocks noGrp="1"/>
          </p:cNvSpPr>
          <p:nvPr>
            <p:ph idx="1"/>
          </p:nvPr>
        </p:nvSpPr>
        <p:spPr>
          <a:xfrm>
            <a:off x="1205949" y="2385391"/>
            <a:ext cx="10298664" cy="3665494"/>
          </a:xfrm>
        </p:spPr>
        <p:txBody>
          <a:bodyPr>
            <a:normAutofit fontScale="85000" lnSpcReduction="20000"/>
          </a:bodyPr>
          <a:lstStyle/>
          <a:p>
            <a:pPr marL="0" indent="0">
              <a:buNone/>
            </a:pPr>
            <a:endParaRPr lang="ro-RO" dirty="0"/>
          </a:p>
          <a:p>
            <a:r>
              <a:rPr lang="ro-RO" dirty="0">
                <a:latin typeface="Arial Black" panose="020B0A04020102020204" pitchFamily="34" charset="0"/>
              </a:rPr>
              <a:t>În scopul creării unor competențe, care să contribuie la dezvoltarea unor comportamente și atitudini deschise și tolerante, în direcția unui mediu școlar prietenos și incluziv, trei cadre didactice vor participa la un curs de formare în Spania, la Sevilla.</a:t>
            </a:r>
          </a:p>
          <a:p>
            <a:r>
              <a:rPr lang="ro-RO" dirty="0">
                <a:latin typeface="Arial Black" panose="020B0A04020102020204" pitchFamily="34" charset="0"/>
              </a:rPr>
              <a:t>Ulterior acestei formări, se dorește a se stimula implicarea activă a cadrelor didactice din școală, a elevilor și a părinților în procesul educativ pentru îmbunătățirea rezultatelor la toate nivelurile de școlarizare.</a:t>
            </a:r>
          </a:p>
          <a:p>
            <a:r>
              <a:rPr lang="en-US" dirty="0" err="1">
                <a:latin typeface="Arial Black" panose="020B0A04020102020204" pitchFamily="34" charset="0"/>
              </a:rPr>
              <a:t>Fiecare</a:t>
            </a:r>
            <a:r>
              <a:rPr lang="en-US" dirty="0">
                <a:latin typeface="Arial Black" panose="020B0A04020102020204" pitchFamily="34" charset="0"/>
              </a:rPr>
              <a:t> </a:t>
            </a:r>
            <a:r>
              <a:rPr lang="en-US" dirty="0" err="1">
                <a:latin typeface="Arial Black" panose="020B0A04020102020204" pitchFamily="34" charset="0"/>
              </a:rPr>
              <a:t>cadru</a:t>
            </a:r>
            <a:r>
              <a:rPr lang="en-US" dirty="0">
                <a:latin typeface="Arial Black" panose="020B0A04020102020204" pitchFamily="34" charset="0"/>
              </a:rPr>
              <a:t> didactic </a:t>
            </a:r>
            <a:r>
              <a:rPr lang="en-US" dirty="0" err="1">
                <a:latin typeface="Arial Black" panose="020B0A04020102020204" pitchFamily="34" charset="0"/>
              </a:rPr>
              <a:t>va</a:t>
            </a:r>
            <a:r>
              <a:rPr lang="en-US" dirty="0">
                <a:latin typeface="Arial Black" panose="020B0A04020102020204" pitchFamily="34" charset="0"/>
              </a:rPr>
              <a:t> fi </a:t>
            </a:r>
            <a:r>
              <a:rPr lang="en-US" dirty="0" err="1">
                <a:latin typeface="Arial Black" panose="020B0A04020102020204" pitchFamily="34" charset="0"/>
              </a:rPr>
              <a:t>capabil</a:t>
            </a:r>
            <a:r>
              <a:rPr lang="en-US" dirty="0">
                <a:latin typeface="Arial Black" panose="020B0A04020102020204" pitchFamily="34" charset="0"/>
              </a:rPr>
              <a:t> </a:t>
            </a:r>
            <a:r>
              <a:rPr lang="en-US" dirty="0" err="1">
                <a:latin typeface="Arial Black" panose="020B0A04020102020204" pitchFamily="34" charset="0"/>
              </a:rPr>
              <a:t>să</a:t>
            </a:r>
            <a:r>
              <a:rPr lang="en-US" dirty="0">
                <a:latin typeface="Arial Black" panose="020B0A04020102020204" pitchFamily="34" charset="0"/>
              </a:rPr>
              <a:t> </a:t>
            </a:r>
            <a:r>
              <a:rPr lang="en-US" dirty="0" err="1">
                <a:latin typeface="Arial Black" panose="020B0A04020102020204" pitchFamily="34" charset="0"/>
              </a:rPr>
              <a:t>folosească</a:t>
            </a:r>
            <a:r>
              <a:rPr lang="en-US" dirty="0">
                <a:latin typeface="Arial Black" panose="020B0A04020102020204" pitchFamily="34" charset="0"/>
              </a:rPr>
              <a:t> </a:t>
            </a:r>
            <a:r>
              <a:rPr lang="en-US" dirty="0" err="1">
                <a:latin typeface="Arial Black" panose="020B0A04020102020204" pitchFamily="34" charset="0"/>
              </a:rPr>
              <a:t>diferite</a:t>
            </a:r>
            <a:r>
              <a:rPr lang="en-US" dirty="0">
                <a:latin typeface="Arial Black" panose="020B0A04020102020204" pitchFamily="34" charset="0"/>
              </a:rPr>
              <a:t> </a:t>
            </a:r>
            <a:r>
              <a:rPr lang="en-US" dirty="0" err="1">
                <a:latin typeface="Arial Black" panose="020B0A04020102020204" pitchFamily="34" charset="0"/>
              </a:rPr>
              <a:t>metode</a:t>
            </a:r>
            <a:r>
              <a:rPr lang="en-US" dirty="0">
                <a:latin typeface="Arial Black" panose="020B0A04020102020204" pitchFamily="34" charset="0"/>
              </a:rPr>
              <a:t> de </a:t>
            </a:r>
            <a:r>
              <a:rPr lang="en-US" dirty="0" err="1">
                <a:latin typeface="Arial Black" panose="020B0A04020102020204" pitchFamily="34" charset="0"/>
              </a:rPr>
              <a:t>implementare</a:t>
            </a:r>
            <a:r>
              <a:rPr lang="en-US" dirty="0">
                <a:latin typeface="Arial Black" panose="020B0A04020102020204" pitchFamily="34" charset="0"/>
              </a:rPr>
              <a:t> a </a:t>
            </a:r>
            <a:r>
              <a:rPr lang="en-US" dirty="0" err="1">
                <a:latin typeface="Arial Black" panose="020B0A04020102020204" pitchFamily="34" charset="0"/>
              </a:rPr>
              <a:t>soluției</a:t>
            </a:r>
            <a:r>
              <a:rPr lang="en-US" dirty="0">
                <a:latin typeface="Arial Black" panose="020B0A04020102020204" pitchFamily="34" charset="0"/>
              </a:rPr>
              <a:t> creative </a:t>
            </a:r>
            <a:r>
              <a:rPr lang="en-US" dirty="0" err="1">
                <a:latin typeface="Arial Black" panose="020B0A04020102020204" pitchFamily="34" charset="0"/>
              </a:rPr>
              <a:t>în</a:t>
            </a:r>
            <a:r>
              <a:rPr lang="en-US" dirty="0">
                <a:latin typeface="Arial Black" panose="020B0A04020102020204" pitchFamily="34" charset="0"/>
              </a:rPr>
              <a:t> </a:t>
            </a:r>
            <a:r>
              <a:rPr lang="en-US" dirty="0" err="1">
                <a:latin typeface="Arial Black" panose="020B0A04020102020204" pitchFamily="34" charset="0"/>
              </a:rPr>
              <a:t>viața</a:t>
            </a:r>
            <a:r>
              <a:rPr lang="en-US" dirty="0">
                <a:latin typeface="Arial Black" panose="020B0A04020102020204" pitchFamily="34" charset="0"/>
              </a:rPr>
              <a:t> </a:t>
            </a:r>
            <a:r>
              <a:rPr lang="en-US" dirty="0" err="1">
                <a:latin typeface="Arial Black" panose="020B0A04020102020204" pitchFamily="34" charset="0"/>
              </a:rPr>
              <a:t>profesională</a:t>
            </a:r>
            <a:r>
              <a:rPr lang="en-US" dirty="0">
                <a:latin typeface="Arial Black" panose="020B0A04020102020204" pitchFamily="34" charset="0"/>
              </a:rPr>
              <a:t>, </a:t>
            </a:r>
            <a:r>
              <a:rPr lang="en-US" dirty="0" err="1">
                <a:latin typeface="Arial Black" panose="020B0A04020102020204" pitchFamily="34" charset="0"/>
              </a:rPr>
              <a:t>descoperind</a:t>
            </a:r>
            <a:r>
              <a:rPr lang="en-US" dirty="0">
                <a:latin typeface="Arial Black" panose="020B0A04020102020204" pitchFamily="34" charset="0"/>
              </a:rPr>
              <a:t> </a:t>
            </a:r>
            <a:r>
              <a:rPr lang="en-US" dirty="0" err="1">
                <a:latin typeface="Arial Black" panose="020B0A04020102020204" pitchFamily="34" charset="0"/>
              </a:rPr>
              <a:t>în</a:t>
            </a:r>
            <a:r>
              <a:rPr lang="en-US" dirty="0">
                <a:latin typeface="Arial Black" panose="020B0A04020102020204" pitchFamily="34" charset="0"/>
              </a:rPr>
              <a:t> </a:t>
            </a:r>
            <a:r>
              <a:rPr lang="en-US" dirty="0" err="1">
                <a:latin typeface="Arial Black" panose="020B0A04020102020204" pitchFamily="34" charset="0"/>
              </a:rPr>
              <a:t>același</a:t>
            </a:r>
            <a:r>
              <a:rPr lang="en-US" dirty="0">
                <a:latin typeface="Arial Black" panose="020B0A04020102020204" pitchFamily="34" charset="0"/>
              </a:rPr>
              <a:t> </a:t>
            </a:r>
            <a:r>
              <a:rPr lang="en-US" dirty="0" err="1">
                <a:latin typeface="Arial Black" panose="020B0A04020102020204" pitchFamily="34" charset="0"/>
              </a:rPr>
              <a:t>timp</a:t>
            </a:r>
            <a:r>
              <a:rPr lang="en-US" dirty="0">
                <a:latin typeface="Arial Black" panose="020B0A04020102020204" pitchFamily="34" charset="0"/>
              </a:rPr>
              <a:t> </a:t>
            </a:r>
            <a:r>
              <a:rPr lang="en-US" dirty="0" err="1">
                <a:latin typeface="Arial Black" panose="020B0A04020102020204" pitchFamily="34" charset="0"/>
              </a:rPr>
              <a:t>propriile</a:t>
            </a:r>
            <a:r>
              <a:rPr lang="en-US" dirty="0">
                <a:latin typeface="Arial Black" panose="020B0A04020102020204" pitchFamily="34" charset="0"/>
              </a:rPr>
              <a:t> </a:t>
            </a:r>
            <a:r>
              <a:rPr lang="en-US" dirty="0" err="1">
                <a:latin typeface="Arial Black" panose="020B0A04020102020204" pitchFamily="34" charset="0"/>
              </a:rPr>
              <a:t>resurse</a:t>
            </a:r>
            <a:r>
              <a:rPr lang="en-US" dirty="0">
                <a:latin typeface="Arial Black" panose="020B0A04020102020204" pitchFamily="34" charset="0"/>
              </a:rPr>
              <a:t> creative.</a:t>
            </a:r>
            <a:endParaRPr lang="ro-RO" dirty="0">
              <a:latin typeface="Arial Black" panose="020B0A04020102020204" pitchFamily="34" charset="0"/>
            </a:endParaRPr>
          </a:p>
          <a:p>
            <a:endParaRPr lang="ro-RO" dirty="0"/>
          </a:p>
        </p:txBody>
      </p:sp>
      <p:pic>
        <p:nvPicPr>
          <p:cNvPr id="4" name="Imagine 3">
            <a:extLst>
              <a:ext uri="{FF2B5EF4-FFF2-40B4-BE49-F238E27FC236}">
                <a16:creationId xmlns:a16="http://schemas.microsoft.com/office/drawing/2014/main" id="{5742B912-76E3-801F-69C4-1131422B34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0662" y="807115"/>
            <a:ext cx="1828799" cy="524728"/>
          </a:xfrm>
          <a:prstGeom prst="rect">
            <a:avLst/>
          </a:prstGeom>
        </p:spPr>
      </p:pic>
    </p:spTree>
    <p:extLst>
      <p:ext uri="{BB962C8B-B14F-4D97-AF65-F5344CB8AC3E}">
        <p14:creationId xmlns:p14="http://schemas.microsoft.com/office/powerpoint/2010/main" val="3582022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7749465E-13D5-B481-B462-1F9E83A8AC51}"/>
              </a:ext>
            </a:extLst>
          </p:cNvPr>
          <p:cNvSpPr>
            <a:spLocks noGrp="1"/>
          </p:cNvSpPr>
          <p:nvPr>
            <p:ph type="title"/>
          </p:nvPr>
        </p:nvSpPr>
        <p:spPr>
          <a:xfrm>
            <a:off x="2592925" y="1192696"/>
            <a:ext cx="7902797" cy="712303"/>
          </a:xfrm>
        </p:spPr>
        <p:txBody>
          <a:bodyPr>
            <a:noAutofit/>
          </a:bodyPr>
          <a:lstStyle/>
          <a:p>
            <a:pPr algn="ctr"/>
            <a:r>
              <a:rPr lang="ro-RO" sz="2800" dirty="0">
                <a:solidFill>
                  <a:srgbClr val="0070C0"/>
                </a:solidFill>
                <a:latin typeface="Arial Black" panose="020B0A04020102020204" pitchFamily="34" charset="0"/>
              </a:rPr>
              <a:t>INDICATORI DE REALIZARE A OBIECTIVELOR PROIECTULUI</a:t>
            </a:r>
            <a:endParaRPr lang="en-US" sz="2800" dirty="0">
              <a:solidFill>
                <a:srgbClr val="0070C0"/>
              </a:solidFill>
              <a:latin typeface="Arial Black" panose="020B0A04020102020204" pitchFamily="34" charset="0"/>
            </a:endParaRPr>
          </a:p>
        </p:txBody>
      </p:sp>
      <p:sp>
        <p:nvSpPr>
          <p:cNvPr id="3" name="Substituent conținut 2">
            <a:extLst>
              <a:ext uri="{FF2B5EF4-FFF2-40B4-BE49-F238E27FC236}">
                <a16:creationId xmlns:a16="http://schemas.microsoft.com/office/drawing/2014/main" id="{8B1D68A7-A39B-76D4-CE86-AA4016F3FA59}"/>
              </a:ext>
            </a:extLst>
          </p:cNvPr>
          <p:cNvSpPr>
            <a:spLocks noGrp="1"/>
          </p:cNvSpPr>
          <p:nvPr>
            <p:ph idx="1"/>
          </p:nvPr>
        </p:nvSpPr>
        <p:spPr>
          <a:xfrm>
            <a:off x="954158" y="2385390"/>
            <a:ext cx="10323442" cy="3490477"/>
          </a:xfrm>
        </p:spPr>
        <p:txBody>
          <a:bodyPr numCol="2">
            <a:noAutofit/>
          </a:bodyPr>
          <a:lstStyle/>
          <a:p>
            <a:r>
              <a:rPr lang="ro-RO" sz="1800" dirty="0">
                <a:latin typeface="Arial Black" panose="020B0A04020102020204" pitchFamily="34" charset="0"/>
              </a:rPr>
              <a:t>3 </a:t>
            </a:r>
            <a:r>
              <a:rPr lang="en-US" sz="1800" dirty="0">
                <a:latin typeface="Arial Black" panose="020B0A04020102020204" pitchFamily="34" charset="0"/>
              </a:rPr>
              <a:t>cadre </a:t>
            </a:r>
            <a:r>
              <a:rPr lang="en-US" sz="1800" dirty="0" err="1">
                <a:latin typeface="Arial Black" panose="020B0A04020102020204" pitchFamily="34" charset="0"/>
              </a:rPr>
              <a:t>didactice</a:t>
            </a:r>
            <a:r>
              <a:rPr lang="en-US" sz="1800" dirty="0">
                <a:latin typeface="Arial Black" panose="020B0A04020102020204" pitchFamily="34" charset="0"/>
              </a:rPr>
              <a:t> c</a:t>
            </a:r>
            <a:r>
              <a:rPr lang="ro-RO" sz="1800" dirty="0">
                <a:latin typeface="Arial Black" panose="020B0A04020102020204" pitchFamily="34" charset="0"/>
              </a:rPr>
              <a:t>e dețin</a:t>
            </a:r>
            <a:r>
              <a:rPr lang="en-US" sz="1800" dirty="0">
                <a:latin typeface="Arial Black" panose="020B0A04020102020204" pitchFamily="34" charset="0"/>
              </a:rPr>
              <a:t> </a:t>
            </a:r>
            <a:r>
              <a:rPr lang="en-US" sz="1800" dirty="0" err="1">
                <a:latin typeface="Arial Black" panose="020B0A04020102020204" pitchFamily="34" charset="0"/>
              </a:rPr>
              <a:t>competențe</a:t>
            </a:r>
            <a:r>
              <a:rPr lang="en-US" sz="1800" dirty="0">
                <a:latin typeface="Arial Black" panose="020B0A04020102020204" pitchFamily="34" charset="0"/>
              </a:rPr>
              <a:t> </a:t>
            </a:r>
            <a:r>
              <a:rPr lang="ro-RO" sz="1800" dirty="0">
                <a:latin typeface="Arial Black" panose="020B0A04020102020204" pitchFamily="34" charset="0"/>
              </a:rPr>
              <a:t>de comunicare cu elevii și părinții acestora, </a:t>
            </a:r>
            <a:r>
              <a:rPr lang="en-US" sz="1800" dirty="0" err="1">
                <a:latin typeface="Arial Black" panose="020B0A04020102020204" pitchFamily="34" charset="0"/>
              </a:rPr>
              <a:t>prin</a:t>
            </a:r>
            <a:r>
              <a:rPr lang="en-US" sz="1800" dirty="0">
                <a:latin typeface="Arial Black" panose="020B0A04020102020204" pitchFamily="34" charset="0"/>
              </a:rPr>
              <a:t> </a:t>
            </a:r>
            <a:r>
              <a:rPr lang="en-US" sz="1800" dirty="0" err="1">
                <a:latin typeface="Arial Black" panose="020B0A04020102020204" pitchFamily="34" charset="0"/>
              </a:rPr>
              <a:t>participarea</a:t>
            </a:r>
            <a:r>
              <a:rPr lang="en-US" sz="1800" dirty="0">
                <a:latin typeface="Arial Black" panose="020B0A04020102020204" pitchFamily="34" charset="0"/>
              </a:rPr>
              <a:t> la </a:t>
            </a:r>
            <a:r>
              <a:rPr lang="en-US" sz="1800" dirty="0" err="1">
                <a:latin typeface="Arial Black" panose="020B0A04020102020204" pitchFamily="34" charset="0"/>
              </a:rPr>
              <a:t>cursuri</a:t>
            </a:r>
            <a:r>
              <a:rPr lang="ro-RO" sz="1800" dirty="0">
                <a:latin typeface="Arial Black" panose="020B0A04020102020204" pitchFamily="34" charset="0"/>
              </a:rPr>
              <a:t>,</a:t>
            </a:r>
            <a:r>
              <a:rPr lang="en-US" sz="1800" dirty="0">
                <a:latin typeface="Arial Black" panose="020B0A04020102020204" pitchFamily="34" charset="0"/>
              </a:rPr>
              <a:t> care </a:t>
            </a:r>
            <a:r>
              <a:rPr lang="en-US" sz="1800" dirty="0" err="1">
                <a:latin typeface="Arial Black" panose="020B0A04020102020204" pitchFamily="34" charset="0"/>
              </a:rPr>
              <a:t>aplică</a:t>
            </a:r>
            <a:r>
              <a:rPr lang="en-US" sz="1800" dirty="0">
                <a:latin typeface="Arial Black" panose="020B0A04020102020204" pitchFamily="34" charset="0"/>
              </a:rPr>
              <a:t> </a:t>
            </a:r>
            <a:r>
              <a:rPr lang="en-US" sz="1800" dirty="0" err="1">
                <a:latin typeface="Arial Black" panose="020B0A04020102020204" pitchFamily="34" charset="0"/>
              </a:rPr>
              <a:t>metodele</a:t>
            </a:r>
            <a:r>
              <a:rPr lang="en-US" sz="1800" dirty="0">
                <a:latin typeface="Arial Black" panose="020B0A04020102020204" pitchFamily="34" charset="0"/>
              </a:rPr>
              <a:t> </a:t>
            </a:r>
            <a:r>
              <a:rPr lang="en-US" sz="1800" dirty="0" err="1">
                <a:latin typeface="Arial Black" panose="020B0A04020102020204" pitchFamily="34" charset="0"/>
              </a:rPr>
              <a:t>învățate</a:t>
            </a:r>
            <a:r>
              <a:rPr lang="en-US" sz="1800" dirty="0">
                <a:latin typeface="Arial Black" panose="020B0A04020102020204" pitchFamily="34" charset="0"/>
              </a:rPr>
              <a:t> </a:t>
            </a:r>
            <a:r>
              <a:rPr lang="en-US" sz="1800" dirty="0" err="1">
                <a:latin typeface="Arial Black" panose="020B0A04020102020204" pitchFamily="34" charset="0"/>
              </a:rPr>
              <a:t>în</a:t>
            </a:r>
            <a:r>
              <a:rPr lang="en-US" sz="1800" dirty="0">
                <a:latin typeface="Arial Black" panose="020B0A04020102020204" pitchFamily="34" charset="0"/>
              </a:rPr>
              <a:t> </a:t>
            </a:r>
            <a:r>
              <a:rPr lang="en-US" sz="1800" dirty="0" err="1">
                <a:latin typeface="Arial Black" panose="020B0A04020102020204" pitchFamily="34" charset="0"/>
              </a:rPr>
              <a:t>activitatea</a:t>
            </a:r>
            <a:r>
              <a:rPr lang="en-US" sz="1800" dirty="0">
                <a:latin typeface="Arial Black" panose="020B0A04020102020204" pitchFamily="34" charset="0"/>
              </a:rPr>
              <a:t> </a:t>
            </a:r>
            <a:r>
              <a:rPr lang="ro-RO" sz="1800" dirty="0">
                <a:latin typeface="Arial Black" panose="020B0A04020102020204" pitchFamily="34" charset="0"/>
              </a:rPr>
              <a:t>școlară și extrașcolară</a:t>
            </a:r>
          </a:p>
          <a:p>
            <a:r>
              <a:rPr lang="ro-RO" sz="1800" dirty="0">
                <a:latin typeface="Arial Black" panose="020B0A04020102020204" pitchFamily="34" charset="0"/>
              </a:rPr>
              <a:t>2 </a:t>
            </a:r>
            <a:r>
              <a:rPr lang="en-US" sz="1800" dirty="0" err="1">
                <a:latin typeface="Arial Black" panose="020B0A04020102020204" pitchFamily="34" charset="0"/>
              </a:rPr>
              <a:t>activități</a:t>
            </a:r>
            <a:r>
              <a:rPr lang="en-US" sz="1800" dirty="0">
                <a:latin typeface="Arial Black" panose="020B0A04020102020204" pitchFamily="34" charset="0"/>
              </a:rPr>
              <a:t> </a:t>
            </a:r>
            <a:r>
              <a:rPr lang="en-US" sz="1800" dirty="0" err="1">
                <a:latin typeface="Arial Black" panose="020B0A04020102020204" pitchFamily="34" charset="0"/>
              </a:rPr>
              <a:t>extrașcolare</a:t>
            </a:r>
            <a:r>
              <a:rPr lang="ro-RO" sz="1800" dirty="0">
                <a:latin typeface="Arial Black" panose="020B0A04020102020204" pitchFamily="34" charset="0"/>
              </a:rPr>
              <a:t> ( 1 proiect educațional în săptămâna ”Școala Altfel” și 1 proiect educațional în săptămâna ”Școala Verde”</a:t>
            </a:r>
          </a:p>
          <a:p>
            <a:r>
              <a:rPr lang="ro-RO" sz="1800" dirty="0">
                <a:latin typeface="Arial Black" panose="020B0A04020102020204" pitchFamily="34" charset="0"/>
              </a:rPr>
              <a:t>Prezentarea proiectului p</a:t>
            </a:r>
            <a:r>
              <a:rPr lang="en-US" sz="1800" dirty="0">
                <a:latin typeface="Arial Black" panose="020B0A04020102020204" pitchFamily="34" charset="0"/>
              </a:rPr>
              <a:t>e</a:t>
            </a:r>
            <a:r>
              <a:rPr lang="ro-RO" sz="1800" dirty="0">
                <a:latin typeface="Arial Black" panose="020B0A04020102020204" pitchFamily="34" charset="0"/>
              </a:rPr>
              <a:t> platforma e</a:t>
            </a:r>
            <a:r>
              <a:rPr lang="en-US" sz="1800" dirty="0">
                <a:latin typeface="Arial Black" panose="020B0A04020102020204" pitchFamily="34" charset="0"/>
              </a:rPr>
              <a:t>Twinning </a:t>
            </a:r>
            <a:endParaRPr lang="ro-RO" sz="1800" dirty="0">
              <a:latin typeface="Arial Black" panose="020B0A04020102020204" pitchFamily="34" charset="0"/>
            </a:endParaRPr>
          </a:p>
          <a:p>
            <a:r>
              <a:rPr lang="en-US" sz="1800" dirty="0">
                <a:latin typeface="Arial Black" panose="020B0A04020102020204" pitchFamily="34" charset="0"/>
              </a:rPr>
              <a:t> </a:t>
            </a:r>
            <a:endParaRPr lang="ro-RO" sz="1800" dirty="0">
              <a:latin typeface="Arial Black" panose="020B0A04020102020204" pitchFamily="34" charset="0"/>
            </a:endParaRPr>
          </a:p>
          <a:p>
            <a:r>
              <a:rPr lang="en-US" sz="1800" dirty="0">
                <a:latin typeface="Arial Black" panose="020B0A04020102020204" pitchFamily="34" charset="0"/>
              </a:rPr>
              <a:t> </a:t>
            </a:r>
            <a:r>
              <a:rPr lang="ro-RO" sz="1800" dirty="0">
                <a:latin typeface="Arial Black" panose="020B0A04020102020204" pitchFamily="34" charset="0"/>
              </a:rPr>
              <a:t>2</a:t>
            </a:r>
            <a:r>
              <a:rPr lang="en-US" sz="1800" dirty="0">
                <a:latin typeface="Arial Black" panose="020B0A04020102020204" pitchFamily="34" charset="0"/>
              </a:rPr>
              <a:t> atelier</a:t>
            </a:r>
            <a:r>
              <a:rPr lang="ro-RO" sz="1800" dirty="0">
                <a:latin typeface="Arial Black" panose="020B0A04020102020204" pitchFamily="34" charset="0"/>
              </a:rPr>
              <a:t>e interactive </a:t>
            </a:r>
            <a:r>
              <a:rPr lang="en-US" sz="1800" dirty="0">
                <a:latin typeface="Arial Black" panose="020B0A04020102020204" pitchFamily="34" charset="0"/>
              </a:rPr>
              <a:t> </a:t>
            </a:r>
            <a:endParaRPr lang="ro-RO" sz="1800" dirty="0">
              <a:latin typeface="Arial Black" panose="020B0A04020102020204" pitchFamily="34" charset="0"/>
            </a:endParaRPr>
          </a:p>
          <a:p>
            <a:r>
              <a:rPr lang="en-US" sz="1800" dirty="0">
                <a:latin typeface="Arial Black" panose="020B0A04020102020204" pitchFamily="34" charset="0"/>
              </a:rPr>
              <a:t> </a:t>
            </a:r>
            <a:r>
              <a:rPr lang="ro-RO" sz="1800" dirty="0">
                <a:latin typeface="Arial Black" panose="020B0A04020102020204" pitchFamily="34" charset="0"/>
              </a:rPr>
              <a:t>3</a:t>
            </a:r>
            <a:r>
              <a:rPr lang="en-US" sz="1800" dirty="0">
                <a:latin typeface="Arial Black" panose="020B0A04020102020204" pitchFamily="34" charset="0"/>
              </a:rPr>
              <a:t> </a:t>
            </a:r>
            <a:r>
              <a:rPr lang="en-US" sz="1800" dirty="0" err="1">
                <a:latin typeface="Arial Black" panose="020B0A04020102020204" pitchFamily="34" charset="0"/>
              </a:rPr>
              <a:t>activit</a:t>
            </a:r>
            <a:r>
              <a:rPr lang="ro-RO" sz="1800" dirty="0" err="1">
                <a:latin typeface="Arial Black" panose="020B0A04020102020204" pitchFamily="34" charset="0"/>
              </a:rPr>
              <a:t>ăți</a:t>
            </a:r>
            <a:r>
              <a:rPr lang="en-US" sz="1800" dirty="0">
                <a:latin typeface="Arial Black" panose="020B0A04020102020204" pitchFamily="34" charset="0"/>
              </a:rPr>
              <a:t> </a:t>
            </a:r>
            <a:r>
              <a:rPr lang="en-US" sz="1800" dirty="0" err="1">
                <a:latin typeface="Arial Black" panose="020B0A04020102020204" pitchFamily="34" charset="0"/>
              </a:rPr>
              <a:t>demonstrativ</a:t>
            </a:r>
            <a:r>
              <a:rPr lang="ro-RO" sz="1800" dirty="0">
                <a:latin typeface="Arial Black" panose="020B0A04020102020204" pitchFamily="34" charset="0"/>
              </a:rPr>
              <a:t>e (1/participant)</a:t>
            </a:r>
          </a:p>
          <a:p>
            <a:r>
              <a:rPr lang="en-US" sz="1800" dirty="0">
                <a:latin typeface="Arial Black" panose="020B0A04020102020204" pitchFamily="34" charset="0"/>
              </a:rPr>
              <a:t> </a:t>
            </a:r>
            <a:r>
              <a:rPr lang="ro-RO" sz="1800" dirty="0">
                <a:latin typeface="Arial Black" panose="020B0A04020102020204" pitchFamily="34" charset="0"/>
              </a:rPr>
              <a:t>1 </a:t>
            </a:r>
            <a:r>
              <a:rPr lang="en-US" sz="1800" dirty="0">
                <a:latin typeface="Arial Black" panose="020B0A04020102020204" pitchFamily="34" charset="0"/>
              </a:rPr>
              <a:t> </a:t>
            </a:r>
            <a:r>
              <a:rPr lang="en-US" sz="1800" dirty="0" err="1">
                <a:latin typeface="Arial Black" panose="020B0A04020102020204" pitchFamily="34" charset="0"/>
              </a:rPr>
              <a:t>articol</a:t>
            </a:r>
            <a:r>
              <a:rPr lang="en-US" sz="1800" dirty="0">
                <a:latin typeface="Arial Black" panose="020B0A04020102020204" pitchFamily="34" charset="0"/>
              </a:rPr>
              <a:t> </a:t>
            </a:r>
            <a:r>
              <a:rPr lang="en-US" sz="1800" dirty="0" err="1">
                <a:latin typeface="Arial Black" panose="020B0A04020102020204" pitchFamily="34" charset="0"/>
              </a:rPr>
              <a:t>în</a:t>
            </a:r>
            <a:r>
              <a:rPr lang="en-US" sz="1800" dirty="0">
                <a:latin typeface="Arial Black" panose="020B0A04020102020204" pitchFamily="34" charset="0"/>
              </a:rPr>
              <a:t> </a:t>
            </a:r>
            <a:r>
              <a:rPr lang="en-US" sz="1800" dirty="0" err="1">
                <a:latin typeface="Arial Black" panose="020B0A04020102020204" pitchFamily="34" charset="0"/>
              </a:rPr>
              <a:t>revist</a:t>
            </a:r>
            <a:r>
              <a:rPr lang="ro-RO" sz="1800" dirty="0">
                <a:latin typeface="Arial Black" panose="020B0A04020102020204" pitchFamily="34" charset="0"/>
              </a:rPr>
              <a:t>ă</a:t>
            </a:r>
            <a:r>
              <a:rPr lang="en-US" sz="1800" dirty="0">
                <a:latin typeface="Arial Black" panose="020B0A04020102020204" pitchFamily="34" charset="0"/>
              </a:rPr>
              <a:t> </a:t>
            </a:r>
            <a:endParaRPr lang="ro-RO" sz="1800" dirty="0">
              <a:latin typeface="Arial Black" panose="020B0A04020102020204" pitchFamily="34" charset="0"/>
            </a:endParaRPr>
          </a:p>
          <a:p>
            <a:r>
              <a:rPr lang="en-US" sz="1800" dirty="0">
                <a:latin typeface="Arial Black" panose="020B0A04020102020204" pitchFamily="34" charset="0"/>
              </a:rPr>
              <a:t> </a:t>
            </a:r>
            <a:r>
              <a:rPr lang="ro-RO" sz="1800" dirty="0">
                <a:latin typeface="Arial Black" panose="020B0A04020102020204" pitchFamily="34" charset="0"/>
              </a:rPr>
              <a:t>3 </a:t>
            </a:r>
            <a:r>
              <a:rPr lang="en-US" sz="1800" dirty="0" err="1">
                <a:latin typeface="Arial Black" panose="020B0A04020102020204" pitchFamily="34" charset="0"/>
              </a:rPr>
              <a:t>disemin</a:t>
            </a:r>
            <a:r>
              <a:rPr lang="ro-RO" sz="1800" dirty="0">
                <a:latin typeface="Arial Black" panose="020B0A04020102020204" pitchFamily="34" charset="0"/>
              </a:rPr>
              <a:t>ă</a:t>
            </a:r>
            <a:r>
              <a:rPr lang="en-US" sz="1800" dirty="0">
                <a:latin typeface="Arial Black" panose="020B0A04020102020204" pitchFamily="34" charset="0"/>
              </a:rPr>
              <a:t>r</a:t>
            </a:r>
            <a:r>
              <a:rPr lang="ro-RO" sz="1800" dirty="0">
                <a:latin typeface="Arial Black" panose="020B0A04020102020204" pitchFamily="34" charset="0"/>
              </a:rPr>
              <a:t>i</a:t>
            </a:r>
            <a:r>
              <a:rPr lang="en-US" sz="1800" dirty="0">
                <a:latin typeface="Arial Black" panose="020B0A04020102020204" pitchFamily="34" charset="0"/>
              </a:rPr>
              <a:t> </a:t>
            </a:r>
            <a:r>
              <a:rPr lang="en-US" sz="1800" dirty="0" err="1">
                <a:latin typeface="Arial Black" panose="020B0A04020102020204" pitchFamily="34" charset="0"/>
              </a:rPr>
              <a:t>în</a:t>
            </a:r>
            <a:r>
              <a:rPr lang="en-US" sz="1800" dirty="0">
                <a:latin typeface="Arial Black" panose="020B0A04020102020204" pitchFamily="34" charset="0"/>
              </a:rPr>
              <a:t> </a:t>
            </a:r>
            <a:r>
              <a:rPr lang="en-US" sz="1800" dirty="0" err="1">
                <a:latin typeface="Arial Black" panose="020B0A04020102020204" pitchFamily="34" charset="0"/>
              </a:rPr>
              <a:t>cerc</a:t>
            </a:r>
            <a:r>
              <a:rPr lang="ro-RO" sz="1800" dirty="0">
                <a:latin typeface="Arial Black" panose="020B0A04020102020204" pitchFamily="34" charset="0"/>
              </a:rPr>
              <a:t>uri</a:t>
            </a:r>
            <a:r>
              <a:rPr lang="en-US" sz="1800" dirty="0">
                <a:latin typeface="Arial Black" panose="020B0A04020102020204" pitchFamily="34" charset="0"/>
              </a:rPr>
              <a:t> pedagogic</a:t>
            </a:r>
            <a:r>
              <a:rPr lang="ro-RO" sz="1800" dirty="0">
                <a:latin typeface="Arial Black" panose="020B0A04020102020204" pitchFamily="34" charset="0"/>
              </a:rPr>
              <a:t>e</a:t>
            </a:r>
            <a:r>
              <a:rPr lang="en-US" sz="1800" dirty="0">
                <a:latin typeface="Arial Black" panose="020B0A04020102020204" pitchFamily="34" charset="0"/>
              </a:rPr>
              <a:t> </a:t>
            </a:r>
            <a:endParaRPr lang="ro-RO" sz="1800" dirty="0">
              <a:latin typeface="Arial Black" panose="020B0A04020102020204" pitchFamily="34" charset="0"/>
            </a:endParaRPr>
          </a:p>
          <a:p>
            <a:r>
              <a:rPr lang="ro-RO" sz="1800" dirty="0">
                <a:latin typeface="Arial Black" panose="020B0A04020102020204" pitchFamily="34" charset="0"/>
              </a:rPr>
              <a:t>1 </a:t>
            </a:r>
            <a:r>
              <a:rPr lang="en-US" sz="1800" dirty="0" err="1">
                <a:latin typeface="Arial Black" panose="020B0A04020102020204" pitchFamily="34" charset="0"/>
              </a:rPr>
              <a:t>prezent</a:t>
            </a:r>
            <a:r>
              <a:rPr lang="ro-RO" sz="1800" dirty="0">
                <a:latin typeface="Arial Black" panose="020B0A04020102020204" pitchFamily="34" charset="0"/>
              </a:rPr>
              <a:t>a</a:t>
            </a:r>
            <a:r>
              <a:rPr lang="en-US" sz="1800" dirty="0">
                <a:latin typeface="Arial Black" panose="020B0A04020102020204" pitchFamily="34" charset="0"/>
              </a:rPr>
              <a:t>r</a:t>
            </a:r>
            <a:r>
              <a:rPr lang="ro-RO" sz="1800" dirty="0">
                <a:latin typeface="Arial Black" panose="020B0A04020102020204" pitchFamily="34" charset="0"/>
              </a:rPr>
              <a:t>e</a:t>
            </a:r>
            <a:r>
              <a:rPr lang="en-US" sz="1800" dirty="0">
                <a:latin typeface="Arial Black" panose="020B0A04020102020204" pitchFamily="34" charset="0"/>
              </a:rPr>
              <a:t> PPT </a:t>
            </a:r>
            <a:endParaRPr lang="ro-RO" sz="1800" dirty="0">
              <a:latin typeface="Arial Black" panose="020B0A04020102020204" pitchFamily="34" charset="0"/>
            </a:endParaRPr>
          </a:p>
          <a:p>
            <a:r>
              <a:rPr lang="en-US" sz="1800" dirty="0">
                <a:latin typeface="Arial Black" panose="020B0A04020102020204" pitchFamily="34" charset="0"/>
              </a:rPr>
              <a:t> </a:t>
            </a:r>
            <a:r>
              <a:rPr lang="ro-RO" sz="1800" dirty="0">
                <a:latin typeface="Arial Black" panose="020B0A04020102020204" pitchFamily="34" charset="0"/>
              </a:rPr>
              <a:t>1</a:t>
            </a:r>
            <a:r>
              <a:rPr lang="en-US" sz="1800" dirty="0">
                <a:latin typeface="Arial Black" panose="020B0A04020102020204" pitchFamily="34" charset="0"/>
              </a:rPr>
              <a:t> inform</a:t>
            </a:r>
            <a:r>
              <a:rPr lang="ro-RO" sz="1800" dirty="0">
                <a:latin typeface="Arial Black" panose="020B0A04020102020204" pitchFamily="34" charset="0"/>
              </a:rPr>
              <a:t>a</a:t>
            </a:r>
            <a:r>
              <a:rPr lang="en-US" sz="1800" dirty="0">
                <a:latin typeface="Arial Black" panose="020B0A04020102020204" pitchFamily="34" charset="0"/>
              </a:rPr>
              <a:t>r</a:t>
            </a:r>
            <a:r>
              <a:rPr lang="ro-RO" sz="1800" dirty="0">
                <a:latin typeface="Arial Black" panose="020B0A04020102020204" pitchFamily="34" charset="0"/>
              </a:rPr>
              <a:t>e</a:t>
            </a:r>
          </a:p>
          <a:p>
            <a:r>
              <a:rPr lang="ro-RO" sz="1800" dirty="0">
                <a:latin typeface="Arial Black" panose="020B0A04020102020204" pitchFamily="34" charset="0"/>
              </a:rPr>
              <a:t>1</a:t>
            </a:r>
            <a:r>
              <a:rPr lang="en-US" sz="1800" dirty="0">
                <a:latin typeface="Arial Black" panose="020B0A04020102020204" pitchFamily="34" charset="0"/>
              </a:rPr>
              <a:t> </a:t>
            </a:r>
            <a:r>
              <a:rPr lang="en-US" sz="1800" dirty="0" err="1">
                <a:latin typeface="Arial Black" panose="020B0A04020102020204" pitchFamily="34" charset="0"/>
              </a:rPr>
              <a:t>panou</a:t>
            </a:r>
            <a:r>
              <a:rPr lang="en-US" sz="1800" dirty="0">
                <a:latin typeface="Arial Black" panose="020B0A04020102020204" pitchFamily="34" charset="0"/>
              </a:rPr>
              <a:t> Erasmus+</a:t>
            </a:r>
          </a:p>
        </p:txBody>
      </p:sp>
      <p:pic>
        <p:nvPicPr>
          <p:cNvPr id="4" name="Imagine 3">
            <a:extLst>
              <a:ext uri="{FF2B5EF4-FFF2-40B4-BE49-F238E27FC236}">
                <a16:creationId xmlns:a16="http://schemas.microsoft.com/office/drawing/2014/main" id="{80598B66-E776-8982-14B7-85B3FD1064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436" y="805069"/>
            <a:ext cx="1828799" cy="524728"/>
          </a:xfrm>
          <a:prstGeom prst="rect">
            <a:avLst/>
          </a:prstGeom>
        </p:spPr>
      </p:pic>
    </p:spTree>
    <p:extLst>
      <p:ext uri="{BB962C8B-B14F-4D97-AF65-F5344CB8AC3E}">
        <p14:creationId xmlns:p14="http://schemas.microsoft.com/office/powerpoint/2010/main" val="830251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39D6EB0D-834B-C53A-218A-9993656CC99B}"/>
              </a:ext>
            </a:extLst>
          </p:cNvPr>
          <p:cNvSpPr>
            <a:spLocks noGrp="1"/>
          </p:cNvSpPr>
          <p:nvPr>
            <p:ph type="title"/>
          </p:nvPr>
        </p:nvSpPr>
        <p:spPr>
          <a:xfrm>
            <a:off x="2027583" y="1328410"/>
            <a:ext cx="8812695" cy="791937"/>
          </a:xfrm>
        </p:spPr>
        <p:txBody>
          <a:bodyPr>
            <a:normAutofit fontScale="90000"/>
          </a:bodyPr>
          <a:lstStyle/>
          <a:p>
            <a:pPr algn="ctr"/>
            <a:r>
              <a:rPr lang="ro-RO" sz="3200" dirty="0">
                <a:solidFill>
                  <a:srgbClr val="0070C0"/>
                </a:solidFill>
                <a:latin typeface="Arial Black" panose="020B0A04020102020204" pitchFamily="34" charset="0"/>
              </a:rPr>
              <a:t>OBIECTIVE PENTRU MANAGEMENTUL TEHNIC AL PROIECTULUI</a:t>
            </a:r>
            <a:endParaRPr lang="en-US" sz="3200" dirty="0">
              <a:solidFill>
                <a:srgbClr val="0070C0"/>
              </a:solidFill>
              <a:latin typeface="Arial Black" panose="020B0A04020102020204" pitchFamily="34" charset="0"/>
            </a:endParaRPr>
          </a:p>
        </p:txBody>
      </p:sp>
      <p:sp>
        <p:nvSpPr>
          <p:cNvPr id="3" name="Substituent conținut 2">
            <a:extLst>
              <a:ext uri="{FF2B5EF4-FFF2-40B4-BE49-F238E27FC236}">
                <a16:creationId xmlns:a16="http://schemas.microsoft.com/office/drawing/2014/main" id="{18624F1B-E30E-6A6F-B7B1-1ADD13862E63}"/>
              </a:ext>
            </a:extLst>
          </p:cNvPr>
          <p:cNvSpPr>
            <a:spLocks noGrp="1"/>
          </p:cNvSpPr>
          <p:nvPr>
            <p:ph idx="1"/>
          </p:nvPr>
        </p:nvSpPr>
        <p:spPr>
          <a:xfrm>
            <a:off x="1524001" y="2637182"/>
            <a:ext cx="9984324" cy="3247535"/>
          </a:xfrm>
        </p:spPr>
        <p:txBody>
          <a:bodyPr>
            <a:normAutofit fontScale="92500" lnSpcReduction="20000"/>
          </a:bodyPr>
          <a:lstStyle/>
          <a:p>
            <a:pPr>
              <a:buFont typeface="Wingdings" panose="05000000000000000000" pitchFamily="2" charset="2"/>
              <a:buChar char="q"/>
            </a:pPr>
            <a:r>
              <a:rPr lang="en-US" dirty="0"/>
              <a:t> </a:t>
            </a:r>
            <a:r>
              <a:rPr lang="en-US" dirty="0">
                <a:latin typeface="Arial Black" panose="020B0A04020102020204" pitchFamily="34" charset="0"/>
              </a:rPr>
              <a:t>OMTP 1: </a:t>
            </a:r>
            <a:r>
              <a:rPr lang="en-US" dirty="0" err="1">
                <a:latin typeface="Arial Black" panose="020B0A04020102020204" pitchFamily="34" charset="0"/>
              </a:rPr>
              <a:t>asigurarea</a:t>
            </a:r>
            <a:r>
              <a:rPr lang="en-US" dirty="0">
                <a:latin typeface="Arial Black" panose="020B0A04020102020204" pitchFamily="34" charset="0"/>
              </a:rPr>
              <a:t> </a:t>
            </a:r>
            <a:r>
              <a:rPr lang="en-US" dirty="0" err="1">
                <a:latin typeface="Arial Black" panose="020B0A04020102020204" pitchFamily="34" charset="0"/>
              </a:rPr>
              <a:t>unei</a:t>
            </a:r>
            <a:r>
              <a:rPr lang="en-US" dirty="0">
                <a:latin typeface="Arial Black" panose="020B0A04020102020204" pitchFamily="34" charset="0"/>
              </a:rPr>
              <a:t> </a:t>
            </a:r>
            <a:r>
              <a:rPr lang="en-US" dirty="0" err="1">
                <a:latin typeface="Arial Black" panose="020B0A04020102020204" pitchFamily="34" charset="0"/>
              </a:rPr>
              <a:t>comunicări</a:t>
            </a:r>
            <a:r>
              <a:rPr lang="en-US" dirty="0">
                <a:latin typeface="Arial Black" panose="020B0A04020102020204" pitchFamily="34" charset="0"/>
              </a:rPr>
              <a:t> continue </a:t>
            </a:r>
            <a:r>
              <a:rPr lang="en-US" dirty="0" err="1">
                <a:latin typeface="Arial Black" panose="020B0A04020102020204" pitchFamily="34" charset="0"/>
              </a:rPr>
              <a:t>și</a:t>
            </a:r>
            <a:r>
              <a:rPr lang="en-US" dirty="0">
                <a:latin typeface="Arial Black" panose="020B0A04020102020204" pitchFamily="34" charset="0"/>
              </a:rPr>
              <a:t> de </a:t>
            </a:r>
            <a:r>
              <a:rPr lang="en-US" dirty="0" err="1">
                <a:latin typeface="Arial Black" panose="020B0A04020102020204" pitchFamily="34" charset="0"/>
              </a:rPr>
              <a:t>calitate</a:t>
            </a:r>
            <a:r>
              <a:rPr lang="en-US" dirty="0">
                <a:latin typeface="Arial Black" panose="020B0A04020102020204" pitchFamily="34" charset="0"/>
              </a:rPr>
              <a:t> la </a:t>
            </a:r>
            <a:r>
              <a:rPr lang="en-US" dirty="0" err="1">
                <a:latin typeface="Arial Black" panose="020B0A04020102020204" pitchFamily="34" charset="0"/>
              </a:rPr>
              <a:t>nivelul</a:t>
            </a:r>
            <a:r>
              <a:rPr lang="en-US" dirty="0">
                <a:latin typeface="Arial Black" panose="020B0A04020102020204" pitchFamily="34" charset="0"/>
              </a:rPr>
              <a:t> </a:t>
            </a:r>
            <a:r>
              <a:rPr lang="en-US" dirty="0" err="1">
                <a:latin typeface="Arial Black" panose="020B0A04020102020204" pitchFamily="34" charset="0"/>
              </a:rPr>
              <a:t>instituției</a:t>
            </a:r>
            <a:r>
              <a:rPr lang="en-US" dirty="0">
                <a:latin typeface="Arial Black" panose="020B0A04020102020204" pitchFamily="34" charset="0"/>
              </a:rPr>
              <a:t> (</a:t>
            </a:r>
            <a:r>
              <a:rPr lang="en-US" dirty="0" err="1">
                <a:latin typeface="Arial Black" panose="020B0A04020102020204" pitchFamily="34" charset="0"/>
              </a:rPr>
              <a:t>echipă</a:t>
            </a:r>
            <a:r>
              <a:rPr lang="en-US" dirty="0">
                <a:latin typeface="Arial Black" panose="020B0A04020102020204" pitchFamily="34" charset="0"/>
              </a:rPr>
              <a:t> de </a:t>
            </a:r>
            <a:r>
              <a:rPr lang="en-US" dirty="0" err="1">
                <a:latin typeface="Arial Black" panose="020B0A04020102020204" pitchFamily="34" charset="0"/>
              </a:rPr>
              <a:t>proiect</a:t>
            </a:r>
            <a:r>
              <a:rPr lang="en-US" dirty="0">
                <a:latin typeface="Arial Black" panose="020B0A04020102020204" pitchFamily="34" charset="0"/>
              </a:rPr>
              <a:t>-</a:t>
            </a:r>
            <a:r>
              <a:rPr lang="en-US" dirty="0" err="1">
                <a:latin typeface="Arial Black" panose="020B0A04020102020204" pitchFamily="34" charset="0"/>
              </a:rPr>
              <a:t>colegi</a:t>
            </a:r>
            <a:r>
              <a:rPr lang="en-US" dirty="0">
                <a:latin typeface="Arial Black" panose="020B0A04020102020204" pitchFamily="34" charset="0"/>
              </a:rPr>
              <a:t>-management), cu </a:t>
            </a:r>
            <a:r>
              <a:rPr lang="en-US" dirty="0" err="1">
                <a:latin typeface="Arial Black" panose="020B0A04020102020204" pitchFamily="34" charset="0"/>
              </a:rPr>
              <a:t>furnizorii</a:t>
            </a:r>
            <a:r>
              <a:rPr lang="en-US" dirty="0">
                <a:latin typeface="Arial Black" panose="020B0A04020102020204" pitchFamily="34" charset="0"/>
              </a:rPr>
              <a:t> de </a:t>
            </a:r>
            <a:r>
              <a:rPr lang="en-US" dirty="0" err="1">
                <a:latin typeface="Arial Black" panose="020B0A04020102020204" pitchFamily="34" charset="0"/>
              </a:rPr>
              <a:t>formare</a:t>
            </a:r>
            <a:r>
              <a:rPr lang="en-US" dirty="0">
                <a:latin typeface="Arial Black" panose="020B0A04020102020204" pitchFamily="34" charset="0"/>
              </a:rPr>
              <a:t> </a:t>
            </a:r>
            <a:r>
              <a:rPr lang="en-US" dirty="0" err="1">
                <a:latin typeface="Arial Black" panose="020B0A04020102020204" pitchFamily="34" charset="0"/>
              </a:rPr>
              <a:t>și</a:t>
            </a:r>
            <a:r>
              <a:rPr lang="en-US" dirty="0">
                <a:latin typeface="Arial Black" panose="020B0A04020102020204" pitchFamily="34" charset="0"/>
              </a:rPr>
              <a:t> cu ANPCDEFP.</a:t>
            </a:r>
            <a:endParaRPr lang="ro-RO" dirty="0">
              <a:latin typeface="Arial Black" panose="020B0A04020102020204" pitchFamily="34" charset="0"/>
            </a:endParaRPr>
          </a:p>
          <a:p>
            <a:pPr>
              <a:buFont typeface="Wingdings" panose="05000000000000000000" pitchFamily="2" charset="2"/>
              <a:buChar char="q"/>
            </a:pPr>
            <a:r>
              <a:rPr lang="en-US" dirty="0">
                <a:latin typeface="Arial Black" panose="020B0A04020102020204" pitchFamily="34" charset="0"/>
              </a:rPr>
              <a:t> OMTP 2: </a:t>
            </a:r>
            <a:r>
              <a:rPr lang="en-US" dirty="0" err="1">
                <a:latin typeface="Arial Black" panose="020B0A04020102020204" pitchFamily="34" charset="0"/>
              </a:rPr>
              <a:t>asigurarea</a:t>
            </a:r>
            <a:r>
              <a:rPr lang="en-US" dirty="0">
                <a:latin typeface="Arial Black" panose="020B0A04020102020204" pitchFamily="34" charset="0"/>
              </a:rPr>
              <a:t> </a:t>
            </a:r>
            <a:r>
              <a:rPr lang="en-US" dirty="0" err="1">
                <a:latin typeface="Arial Black" panose="020B0A04020102020204" pitchFamily="34" charset="0"/>
              </a:rPr>
              <a:t>unei</a:t>
            </a:r>
            <a:r>
              <a:rPr lang="en-US" dirty="0">
                <a:latin typeface="Arial Black" panose="020B0A04020102020204" pitchFamily="34" charset="0"/>
              </a:rPr>
              <a:t> </a:t>
            </a:r>
            <a:r>
              <a:rPr lang="en-US" dirty="0" err="1">
                <a:latin typeface="Arial Black" panose="020B0A04020102020204" pitchFamily="34" charset="0"/>
              </a:rPr>
              <a:t>bune</a:t>
            </a:r>
            <a:r>
              <a:rPr lang="en-US" dirty="0">
                <a:latin typeface="Arial Black" panose="020B0A04020102020204" pitchFamily="34" charset="0"/>
              </a:rPr>
              <a:t> </a:t>
            </a:r>
            <a:r>
              <a:rPr lang="en-US" dirty="0" err="1">
                <a:latin typeface="Arial Black" panose="020B0A04020102020204" pitchFamily="34" charset="0"/>
              </a:rPr>
              <a:t>implementări</a:t>
            </a:r>
            <a:r>
              <a:rPr lang="en-US" dirty="0">
                <a:latin typeface="Arial Black" panose="020B0A04020102020204" pitchFamily="34" charset="0"/>
              </a:rPr>
              <a:t> a </a:t>
            </a:r>
            <a:r>
              <a:rPr lang="en-US" dirty="0" err="1">
                <a:latin typeface="Arial Black" panose="020B0A04020102020204" pitchFamily="34" charset="0"/>
              </a:rPr>
              <a:t>proiectului</a:t>
            </a:r>
            <a:r>
              <a:rPr lang="en-US" dirty="0">
                <a:latin typeface="Arial Black" panose="020B0A04020102020204" pitchFamily="34" charset="0"/>
              </a:rPr>
              <a:t> </a:t>
            </a:r>
            <a:r>
              <a:rPr lang="en-US" dirty="0" err="1">
                <a:latin typeface="Arial Black" panose="020B0A04020102020204" pitchFamily="34" charset="0"/>
              </a:rPr>
              <a:t>prin</a:t>
            </a:r>
            <a:r>
              <a:rPr lang="en-US" dirty="0">
                <a:latin typeface="Arial Black" panose="020B0A04020102020204" pitchFamily="34" charset="0"/>
              </a:rPr>
              <a:t> </a:t>
            </a:r>
            <a:r>
              <a:rPr lang="en-US" dirty="0" err="1">
                <a:latin typeface="Arial Black" panose="020B0A04020102020204" pitchFamily="34" charset="0"/>
              </a:rPr>
              <a:t>constituirea</a:t>
            </a:r>
            <a:r>
              <a:rPr lang="en-US" dirty="0">
                <a:latin typeface="Arial Black" panose="020B0A04020102020204" pitchFamily="34" charset="0"/>
              </a:rPr>
              <a:t> </a:t>
            </a:r>
            <a:r>
              <a:rPr lang="en-US" dirty="0" err="1">
                <a:latin typeface="Arial Black" panose="020B0A04020102020204" pitchFamily="34" charset="0"/>
              </a:rPr>
              <a:t>unei</a:t>
            </a:r>
            <a:r>
              <a:rPr lang="en-US" dirty="0">
                <a:latin typeface="Arial Black" panose="020B0A04020102020204" pitchFamily="34" charset="0"/>
              </a:rPr>
              <a:t> </a:t>
            </a:r>
            <a:r>
              <a:rPr lang="en-US" dirty="0" err="1">
                <a:latin typeface="Arial Black" panose="020B0A04020102020204" pitchFamily="34" charset="0"/>
              </a:rPr>
              <a:t>echipe</a:t>
            </a:r>
            <a:r>
              <a:rPr lang="en-US" dirty="0">
                <a:latin typeface="Arial Black" panose="020B0A04020102020204" pitchFamily="34" charset="0"/>
              </a:rPr>
              <a:t> de </a:t>
            </a:r>
            <a:r>
              <a:rPr lang="en-US" dirty="0" err="1">
                <a:latin typeface="Arial Black" panose="020B0A04020102020204" pitchFamily="34" charset="0"/>
              </a:rPr>
              <a:t>proiect</a:t>
            </a:r>
            <a:r>
              <a:rPr lang="en-US" dirty="0">
                <a:latin typeface="Arial Black" panose="020B0A04020102020204" pitchFamily="34" charset="0"/>
              </a:rPr>
              <a:t> </a:t>
            </a:r>
            <a:r>
              <a:rPr lang="en-US" dirty="0" err="1">
                <a:latin typeface="Arial Black" panose="020B0A04020102020204" pitchFamily="34" charset="0"/>
              </a:rPr>
              <a:t>și</a:t>
            </a:r>
            <a:r>
              <a:rPr lang="en-US" dirty="0">
                <a:latin typeface="Arial Black" panose="020B0A04020102020204" pitchFamily="34" charset="0"/>
              </a:rPr>
              <a:t> </a:t>
            </a:r>
            <a:r>
              <a:rPr lang="en-US" dirty="0" err="1">
                <a:latin typeface="Arial Black" panose="020B0A04020102020204" pitchFamily="34" charset="0"/>
              </a:rPr>
              <a:t>cunoașterea</a:t>
            </a:r>
            <a:r>
              <a:rPr lang="en-US" dirty="0">
                <a:latin typeface="Arial Black" panose="020B0A04020102020204" pitchFamily="34" charset="0"/>
              </a:rPr>
              <a:t> </a:t>
            </a:r>
            <a:r>
              <a:rPr lang="en-US" dirty="0" err="1">
                <a:latin typeface="Arial Black" panose="020B0A04020102020204" pitchFamily="34" charset="0"/>
              </a:rPr>
              <a:t>conținutului</a:t>
            </a:r>
            <a:r>
              <a:rPr lang="en-US" dirty="0">
                <a:latin typeface="Arial Black" panose="020B0A04020102020204" pitchFamily="34" charset="0"/>
              </a:rPr>
              <a:t> </a:t>
            </a:r>
            <a:r>
              <a:rPr lang="en-US" dirty="0" err="1">
                <a:latin typeface="Arial Black" panose="020B0A04020102020204" pitchFamily="34" charset="0"/>
              </a:rPr>
              <a:t>proiectului</a:t>
            </a:r>
            <a:r>
              <a:rPr lang="en-US" dirty="0">
                <a:latin typeface="Arial Black" panose="020B0A04020102020204" pitchFamily="34" charset="0"/>
              </a:rPr>
              <a:t> </a:t>
            </a:r>
            <a:endParaRPr lang="ro-RO" dirty="0">
              <a:latin typeface="Arial Black" panose="020B0A04020102020204" pitchFamily="34" charset="0"/>
            </a:endParaRPr>
          </a:p>
          <a:p>
            <a:pPr>
              <a:buFont typeface="Wingdings" panose="05000000000000000000" pitchFamily="2" charset="2"/>
              <a:buChar char="q"/>
            </a:pPr>
            <a:r>
              <a:rPr lang="en-US" dirty="0">
                <a:latin typeface="Arial Black" panose="020B0A04020102020204" pitchFamily="34" charset="0"/>
              </a:rPr>
              <a:t>OMTP 3: </a:t>
            </a:r>
            <a:r>
              <a:rPr lang="en-US" dirty="0" err="1">
                <a:latin typeface="Arial Black" panose="020B0A04020102020204" pitchFamily="34" charset="0"/>
              </a:rPr>
              <a:t>asigurarea</a:t>
            </a:r>
            <a:r>
              <a:rPr lang="en-US" dirty="0">
                <a:latin typeface="Arial Black" panose="020B0A04020102020204" pitchFamily="34" charset="0"/>
              </a:rPr>
              <a:t> </a:t>
            </a:r>
            <a:r>
              <a:rPr lang="en-US" dirty="0" err="1">
                <a:latin typeface="Arial Black" panose="020B0A04020102020204" pitchFamily="34" charset="0"/>
              </a:rPr>
              <a:t>unei</a:t>
            </a:r>
            <a:r>
              <a:rPr lang="en-US" dirty="0">
                <a:latin typeface="Arial Black" panose="020B0A04020102020204" pitchFamily="34" charset="0"/>
              </a:rPr>
              <a:t> </a:t>
            </a:r>
            <a:r>
              <a:rPr lang="en-US" dirty="0" err="1">
                <a:latin typeface="Arial Black" panose="020B0A04020102020204" pitchFamily="34" charset="0"/>
              </a:rPr>
              <a:t>bune</a:t>
            </a:r>
            <a:r>
              <a:rPr lang="en-US" dirty="0">
                <a:latin typeface="Arial Black" panose="020B0A04020102020204" pitchFamily="34" charset="0"/>
              </a:rPr>
              <a:t> </a:t>
            </a:r>
            <a:r>
              <a:rPr lang="en-US" dirty="0" err="1">
                <a:latin typeface="Arial Black" panose="020B0A04020102020204" pitchFamily="34" charset="0"/>
              </a:rPr>
              <a:t>diseminări</a:t>
            </a:r>
            <a:r>
              <a:rPr lang="en-US" dirty="0">
                <a:latin typeface="Arial Black" panose="020B0A04020102020204" pitchFamily="34" charset="0"/>
              </a:rPr>
              <a:t> </a:t>
            </a:r>
            <a:r>
              <a:rPr lang="en-US" dirty="0" err="1">
                <a:latin typeface="Arial Black" panose="020B0A04020102020204" pitchFamily="34" charset="0"/>
              </a:rPr>
              <a:t>și</a:t>
            </a:r>
            <a:r>
              <a:rPr lang="en-US" dirty="0">
                <a:latin typeface="Arial Black" panose="020B0A04020102020204" pitchFamily="34" charset="0"/>
              </a:rPr>
              <a:t> </a:t>
            </a:r>
            <a:r>
              <a:rPr lang="en-US" dirty="0" err="1">
                <a:latin typeface="Arial Black" panose="020B0A04020102020204" pitchFamily="34" charset="0"/>
              </a:rPr>
              <a:t>exploatări</a:t>
            </a:r>
            <a:r>
              <a:rPr lang="en-US" dirty="0">
                <a:latin typeface="Arial Black" panose="020B0A04020102020204" pitchFamily="34" charset="0"/>
              </a:rPr>
              <a:t> a </a:t>
            </a:r>
            <a:r>
              <a:rPr lang="en-US" dirty="0" err="1">
                <a:latin typeface="Arial Black" panose="020B0A04020102020204" pitchFamily="34" charset="0"/>
              </a:rPr>
              <a:t>rezultatelor</a:t>
            </a:r>
            <a:r>
              <a:rPr lang="en-US" dirty="0">
                <a:latin typeface="Arial Black" panose="020B0A04020102020204" pitchFamily="34" charset="0"/>
              </a:rPr>
              <a:t> </a:t>
            </a:r>
            <a:r>
              <a:rPr lang="en-US" dirty="0" err="1">
                <a:latin typeface="Arial Black" panose="020B0A04020102020204" pitchFamily="34" charset="0"/>
              </a:rPr>
              <a:t>proiectului</a:t>
            </a:r>
            <a:r>
              <a:rPr lang="en-US" dirty="0">
                <a:latin typeface="Arial Black" panose="020B0A04020102020204" pitchFamily="34" charset="0"/>
              </a:rPr>
              <a:t> </a:t>
            </a:r>
            <a:endParaRPr lang="ro-RO" dirty="0">
              <a:latin typeface="Arial Black" panose="020B0A04020102020204" pitchFamily="34" charset="0"/>
            </a:endParaRPr>
          </a:p>
          <a:p>
            <a:pPr>
              <a:buFont typeface="Wingdings" panose="05000000000000000000" pitchFamily="2" charset="2"/>
              <a:buChar char="q"/>
            </a:pPr>
            <a:r>
              <a:rPr lang="en-US" dirty="0">
                <a:latin typeface="Arial Black" panose="020B0A04020102020204" pitchFamily="34" charset="0"/>
              </a:rPr>
              <a:t>OMTP 4. </a:t>
            </a:r>
            <a:r>
              <a:rPr lang="en-US" dirty="0" err="1">
                <a:latin typeface="Arial Black" panose="020B0A04020102020204" pitchFamily="34" charset="0"/>
              </a:rPr>
              <a:t>asigurarea</a:t>
            </a:r>
            <a:r>
              <a:rPr lang="en-US" dirty="0">
                <a:latin typeface="Arial Black" panose="020B0A04020102020204" pitchFamily="34" charset="0"/>
              </a:rPr>
              <a:t> </a:t>
            </a:r>
            <a:r>
              <a:rPr lang="en-US" dirty="0" err="1">
                <a:latin typeface="Arial Black" panose="020B0A04020102020204" pitchFamily="34" charset="0"/>
              </a:rPr>
              <a:t>unei</a:t>
            </a:r>
            <a:r>
              <a:rPr lang="en-US" dirty="0">
                <a:latin typeface="Arial Black" panose="020B0A04020102020204" pitchFamily="34" charset="0"/>
              </a:rPr>
              <a:t> </a:t>
            </a:r>
            <a:r>
              <a:rPr lang="en-US" dirty="0" err="1">
                <a:latin typeface="Arial Black" panose="020B0A04020102020204" pitchFamily="34" charset="0"/>
              </a:rPr>
              <a:t>monitorizări</a:t>
            </a:r>
            <a:r>
              <a:rPr lang="en-US" dirty="0">
                <a:latin typeface="Arial Black" panose="020B0A04020102020204" pitchFamily="34" charset="0"/>
              </a:rPr>
              <a:t> </a:t>
            </a:r>
            <a:r>
              <a:rPr lang="en-US" dirty="0" err="1">
                <a:latin typeface="Arial Black" panose="020B0A04020102020204" pitchFamily="34" charset="0"/>
              </a:rPr>
              <a:t>și</a:t>
            </a:r>
            <a:r>
              <a:rPr lang="en-US" dirty="0">
                <a:latin typeface="Arial Black" panose="020B0A04020102020204" pitchFamily="34" charset="0"/>
              </a:rPr>
              <a:t> </a:t>
            </a:r>
            <a:r>
              <a:rPr lang="en-US" dirty="0" err="1">
                <a:latin typeface="Arial Black" panose="020B0A04020102020204" pitchFamily="34" charset="0"/>
              </a:rPr>
              <a:t>evaluări</a:t>
            </a:r>
            <a:r>
              <a:rPr lang="en-US" dirty="0">
                <a:latin typeface="Arial Black" panose="020B0A04020102020204" pitchFamily="34" charset="0"/>
              </a:rPr>
              <a:t> </a:t>
            </a:r>
            <a:r>
              <a:rPr lang="en-US" dirty="0" err="1">
                <a:latin typeface="Arial Black" panose="020B0A04020102020204" pitchFamily="34" charset="0"/>
              </a:rPr>
              <a:t>sistematice</a:t>
            </a:r>
            <a:r>
              <a:rPr lang="en-US" dirty="0">
                <a:latin typeface="Arial Black" panose="020B0A04020102020204" pitchFamily="34" charset="0"/>
              </a:rPr>
              <a:t> </a:t>
            </a:r>
            <a:r>
              <a:rPr lang="en-US" dirty="0" err="1">
                <a:latin typeface="Arial Black" panose="020B0A04020102020204" pitchFamily="34" charset="0"/>
              </a:rPr>
              <a:t>și</a:t>
            </a:r>
            <a:r>
              <a:rPr lang="en-US" dirty="0">
                <a:latin typeface="Arial Black" panose="020B0A04020102020204" pitchFamily="34" charset="0"/>
              </a:rPr>
              <a:t> </a:t>
            </a:r>
            <a:r>
              <a:rPr lang="en-US" dirty="0" err="1">
                <a:latin typeface="Arial Black" panose="020B0A04020102020204" pitchFamily="34" charset="0"/>
              </a:rPr>
              <a:t>obiective</a:t>
            </a:r>
            <a:r>
              <a:rPr lang="en-US" dirty="0">
                <a:latin typeface="Arial Black" panose="020B0A04020102020204" pitchFamily="34" charset="0"/>
              </a:rPr>
              <a:t> a </a:t>
            </a:r>
            <a:r>
              <a:rPr lang="en-US" dirty="0" err="1">
                <a:latin typeface="Arial Black" panose="020B0A04020102020204" pitchFamily="34" charset="0"/>
              </a:rPr>
              <a:t>proiectului</a:t>
            </a:r>
            <a:r>
              <a:rPr lang="en-US" dirty="0">
                <a:latin typeface="Arial Black" panose="020B0A04020102020204" pitchFamily="34" charset="0"/>
              </a:rPr>
              <a:t> </a:t>
            </a:r>
          </a:p>
        </p:txBody>
      </p:sp>
      <p:pic>
        <p:nvPicPr>
          <p:cNvPr id="4" name="Imagine 3">
            <a:extLst>
              <a:ext uri="{FF2B5EF4-FFF2-40B4-BE49-F238E27FC236}">
                <a16:creationId xmlns:a16="http://schemas.microsoft.com/office/drawing/2014/main" id="{5C03B440-A944-9582-DB91-5C6D6890D6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378" y="803683"/>
            <a:ext cx="1828799" cy="524728"/>
          </a:xfrm>
          <a:prstGeom prst="rect">
            <a:avLst/>
          </a:prstGeom>
        </p:spPr>
      </p:pic>
    </p:spTree>
    <p:extLst>
      <p:ext uri="{BB962C8B-B14F-4D97-AF65-F5344CB8AC3E}">
        <p14:creationId xmlns:p14="http://schemas.microsoft.com/office/powerpoint/2010/main" val="4114549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06434C35-3CB3-2F8A-4E0A-B9A0BB716731}"/>
              </a:ext>
            </a:extLst>
          </p:cNvPr>
          <p:cNvSpPr>
            <a:spLocks noGrp="1"/>
          </p:cNvSpPr>
          <p:nvPr>
            <p:ph type="title"/>
          </p:nvPr>
        </p:nvSpPr>
        <p:spPr>
          <a:xfrm>
            <a:off x="2592926" y="1192696"/>
            <a:ext cx="7690762" cy="712304"/>
          </a:xfrm>
        </p:spPr>
        <p:txBody>
          <a:bodyPr>
            <a:normAutofit/>
          </a:bodyPr>
          <a:lstStyle/>
          <a:p>
            <a:pPr algn="ctr"/>
            <a:r>
              <a:rPr lang="ro-RO" sz="3200" dirty="0">
                <a:solidFill>
                  <a:srgbClr val="0070C0"/>
                </a:solidFill>
                <a:latin typeface="Arial Black" panose="020B0A04020102020204" pitchFamily="34" charset="0"/>
              </a:rPr>
              <a:t>CURSUL DE FORMARE</a:t>
            </a:r>
            <a:endParaRPr lang="en-US" sz="3200" dirty="0">
              <a:solidFill>
                <a:srgbClr val="0070C0"/>
              </a:solidFill>
              <a:latin typeface="Arial Black" panose="020B0A04020102020204" pitchFamily="34" charset="0"/>
            </a:endParaRPr>
          </a:p>
        </p:txBody>
      </p:sp>
      <p:sp>
        <p:nvSpPr>
          <p:cNvPr id="3" name="Substituent conținut 2">
            <a:extLst>
              <a:ext uri="{FF2B5EF4-FFF2-40B4-BE49-F238E27FC236}">
                <a16:creationId xmlns:a16="http://schemas.microsoft.com/office/drawing/2014/main" id="{978755EB-5DF4-3858-2393-D47CD1A93A21}"/>
              </a:ext>
            </a:extLst>
          </p:cNvPr>
          <p:cNvSpPr>
            <a:spLocks noGrp="1"/>
          </p:cNvSpPr>
          <p:nvPr>
            <p:ph idx="1"/>
          </p:nvPr>
        </p:nvSpPr>
        <p:spPr/>
        <p:txBody>
          <a:bodyPr>
            <a:normAutofit fontScale="92500" lnSpcReduction="10000"/>
          </a:bodyPr>
          <a:lstStyle/>
          <a:p>
            <a:pPr marL="0" indent="0" algn="just">
              <a:buNone/>
            </a:pPr>
            <a:r>
              <a:rPr lang="en-US" dirty="0"/>
              <a:t> </a:t>
            </a:r>
            <a:r>
              <a:rPr lang="ro-RO" b="1" dirty="0">
                <a:latin typeface="Arial Black" panose="020B0A04020102020204" pitchFamily="34" charset="0"/>
              </a:rPr>
              <a:t>COURS </a:t>
            </a:r>
            <a:r>
              <a:rPr lang="ro-RO" dirty="0">
                <a:latin typeface="Arial Black" panose="020B0A04020102020204" pitchFamily="34" charset="0"/>
              </a:rPr>
              <a:t>: </a:t>
            </a:r>
            <a:r>
              <a:rPr lang="ro-RO" b="1" i="1" dirty="0" err="1">
                <a:solidFill>
                  <a:schemeClr val="accent2">
                    <a:lumMod val="50000"/>
                  </a:schemeClr>
                </a:solidFill>
                <a:latin typeface="Arial Black" panose="020B0A04020102020204" pitchFamily="34" charset="0"/>
              </a:rPr>
              <a:t>Parents</a:t>
            </a:r>
            <a:r>
              <a:rPr lang="ro-RO" b="1" i="1" dirty="0">
                <a:solidFill>
                  <a:schemeClr val="accent2">
                    <a:lumMod val="50000"/>
                  </a:schemeClr>
                </a:solidFill>
                <a:latin typeface="Arial Black" panose="020B0A04020102020204" pitchFamily="34" charset="0"/>
              </a:rPr>
              <a:t> </a:t>
            </a:r>
            <a:r>
              <a:rPr lang="ro-RO" b="1" i="1" dirty="0" err="1">
                <a:solidFill>
                  <a:schemeClr val="accent2">
                    <a:lumMod val="50000"/>
                  </a:schemeClr>
                </a:solidFill>
                <a:latin typeface="Arial Black" panose="020B0A04020102020204" pitchFamily="34" charset="0"/>
              </a:rPr>
              <a:t>and</a:t>
            </a:r>
            <a:r>
              <a:rPr lang="ro-RO" b="1" i="1" dirty="0">
                <a:solidFill>
                  <a:schemeClr val="accent2">
                    <a:lumMod val="50000"/>
                  </a:schemeClr>
                </a:solidFill>
                <a:latin typeface="Arial Black" panose="020B0A04020102020204" pitchFamily="34" charset="0"/>
              </a:rPr>
              <a:t> </a:t>
            </a:r>
            <a:r>
              <a:rPr lang="ro-RO" b="1" i="1" dirty="0" err="1">
                <a:solidFill>
                  <a:schemeClr val="accent2">
                    <a:lumMod val="50000"/>
                  </a:schemeClr>
                </a:solidFill>
                <a:latin typeface="Arial Black" panose="020B0A04020102020204" pitchFamily="34" charset="0"/>
              </a:rPr>
              <a:t>Teachers</a:t>
            </a:r>
            <a:r>
              <a:rPr lang="ro-RO" b="1" i="1" dirty="0">
                <a:solidFill>
                  <a:schemeClr val="accent2">
                    <a:lumMod val="50000"/>
                  </a:schemeClr>
                </a:solidFill>
                <a:latin typeface="Arial Black" panose="020B0A04020102020204" pitchFamily="34" charset="0"/>
              </a:rPr>
              <a:t>: Building </a:t>
            </a:r>
            <a:r>
              <a:rPr lang="ro-RO" b="1" i="1" dirty="0" err="1">
                <a:solidFill>
                  <a:schemeClr val="accent2">
                    <a:lumMod val="50000"/>
                  </a:schemeClr>
                </a:solidFill>
                <a:latin typeface="Arial Black" panose="020B0A04020102020204" pitchFamily="34" charset="0"/>
              </a:rPr>
              <a:t>Bridges</a:t>
            </a:r>
            <a:r>
              <a:rPr lang="ro-RO" b="1" i="1" dirty="0">
                <a:latin typeface="Arial Black" panose="020B0A04020102020204" pitchFamily="34" charset="0"/>
              </a:rPr>
              <a:t>, </a:t>
            </a:r>
            <a:r>
              <a:rPr lang="ro-RO" b="1" dirty="0">
                <a:latin typeface="Arial Black" panose="020B0A04020102020204" pitchFamily="34" charset="0"/>
              </a:rPr>
              <a:t>octombrie - noiembrie,  5 zile, Spania, Sevilla, 3 cadre didactice</a:t>
            </a:r>
          </a:p>
          <a:p>
            <a:pPr marL="0" indent="0" algn="just">
              <a:buNone/>
            </a:pPr>
            <a:r>
              <a:rPr lang="ro-RO" b="1" dirty="0">
                <a:latin typeface="Arial Black" panose="020B0A04020102020204" pitchFamily="34" charset="0"/>
              </a:rPr>
              <a:t>	Printr-o abordare practică și </a:t>
            </a:r>
            <a:r>
              <a:rPr lang="ro-RO" b="1" dirty="0" err="1">
                <a:latin typeface="Arial Black" panose="020B0A04020102020204" pitchFamily="34" charset="0"/>
              </a:rPr>
              <a:t>experențială</a:t>
            </a:r>
            <a:r>
              <a:rPr lang="ro-RO" b="1" dirty="0">
                <a:latin typeface="Arial Black" panose="020B0A04020102020204" pitchFamily="34" charset="0"/>
              </a:rPr>
              <a:t> bazată pe o analiză a realității, cursul urmărește să încurajeze reflecțiile și </a:t>
            </a:r>
            <a:r>
              <a:rPr lang="ro-RO" b="1" dirty="0" err="1">
                <a:latin typeface="Arial Black" panose="020B0A04020102020204" pitchFamily="34" charset="0"/>
              </a:rPr>
              <a:t>cretivitatea</a:t>
            </a:r>
            <a:r>
              <a:rPr lang="ro-RO" b="1" dirty="0">
                <a:latin typeface="Arial Black" panose="020B0A04020102020204" pitchFamily="34" charset="0"/>
              </a:rPr>
              <a:t> participanților, cu scopul extinderii opțiunilor și alternativelor de acțiune, prin implementarea bunelor practici în școlile de proveniență.</a:t>
            </a:r>
          </a:p>
          <a:p>
            <a:pPr marL="0" indent="0">
              <a:buNone/>
            </a:pPr>
            <a:r>
              <a:rPr lang="ro-RO" b="1" i="0" dirty="0">
                <a:solidFill>
                  <a:srgbClr val="FFFFFF"/>
                </a:solidFill>
                <a:effectLst/>
                <a:latin typeface="Manrope"/>
              </a:rPr>
              <a:t>,  </a:t>
            </a:r>
            <a:r>
              <a:rPr lang="ro-RO" b="1" i="0" dirty="0" err="1">
                <a:solidFill>
                  <a:srgbClr val="FFFFFF"/>
                </a:solidFill>
                <a:effectLst/>
                <a:latin typeface="Manrope"/>
              </a:rPr>
              <a:t>Prinpppptr</a:t>
            </a:r>
            <a:r>
              <a:rPr lang="ro-RO" b="1" i="0" dirty="0">
                <a:solidFill>
                  <a:srgbClr val="FFFFFF"/>
                </a:solidFill>
                <a:effectLst/>
                <a:latin typeface="Manrope"/>
              </a:rPr>
              <a:t>-o abordare practică și </a:t>
            </a:r>
            <a:endParaRPr lang="en-US" b="1" i="0" dirty="0">
              <a:solidFill>
                <a:srgbClr val="FFFFFF"/>
              </a:solidFill>
              <a:effectLst/>
              <a:latin typeface="Manrope"/>
            </a:endParaRPr>
          </a:p>
        </p:txBody>
      </p:sp>
      <p:pic>
        <p:nvPicPr>
          <p:cNvPr id="4" name="Imagine 3">
            <a:extLst>
              <a:ext uri="{FF2B5EF4-FFF2-40B4-BE49-F238E27FC236}">
                <a16:creationId xmlns:a16="http://schemas.microsoft.com/office/drawing/2014/main" id="{A1D4A7BA-F468-9FF0-A433-E5EB235B2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2696" y="719768"/>
            <a:ext cx="1828799" cy="524728"/>
          </a:xfrm>
          <a:prstGeom prst="rect">
            <a:avLst/>
          </a:prstGeom>
        </p:spPr>
      </p:pic>
    </p:spTree>
    <p:extLst>
      <p:ext uri="{BB962C8B-B14F-4D97-AF65-F5344CB8AC3E}">
        <p14:creationId xmlns:p14="http://schemas.microsoft.com/office/powerpoint/2010/main" val="2097609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E8B7AA98-8C19-399C-06DB-35992C913211}"/>
              </a:ext>
            </a:extLst>
          </p:cNvPr>
          <p:cNvSpPr>
            <a:spLocks noGrp="1"/>
          </p:cNvSpPr>
          <p:nvPr>
            <p:ph type="title"/>
          </p:nvPr>
        </p:nvSpPr>
        <p:spPr>
          <a:xfrm>
            <a:off x="1295402" y="982132"/>
            <a:ext cx="9601196" cy="899677"/>
          </a:xfrm>
        </p:spPr>
        <p:txBody>
          <a:bodyPr>
            <a:normAutofit/>
          </a:bodyPr>
          <a:lstStyle/>
          <a:p>
            <a:pPr algn="ctr"/>
            <a:r>
              <a:rPr lang="ro-RO" sz="3200" dirty="0">
                <a:solidFill>
                  <a:srgbClr val="0070C0"/>
                </a:solidFill>
                <a:latin typeface="Arial Black" panose="020B0A04020102020204" pitchFamily="34" charset="0"/>
              </a:rPr>
              <a:t>ACTIVITĂȚILE PROIECTULUI</a:t>
            </a:r>
            <a:endParaRPr lang="en-US" sz="3200" dirty="0">
              <a:solidFill>
                <a:srgbClr val="0070C0"/>
              </a:solidFill>
              <a:latin typeface="Arial Black" panose="020B0A04020102020204" pitchFamily="34" charset="0"/>
            </a:endParaRPr>
          </a:p>
        </p:txBody>
      </p:sp>
      <p:sp>
        <p:nvSpPr>
          <p:cNvPr id="3" name="Substituent conținut 2">
            <a:extLst>
              <a:ext uri="{FF2B5EF4-FFF2-40B4-BE49-F238E27FC236}">
                <a16:creationId xmlns:a16="http://schemas.microsoft.com/office/drawing/2014/main" id="{DA07B996-16FF-470E-1E3A-5EA2D518B184}"/>
              </a:ext>
            </a:extLst>
          </p:cNvPr>
          <p:cNvSpPr>
            <a:spLocks noGrp="1"/>
          </p:cNvSpPr>
          <p:nvPr>
            <p:ph idx="1"/>
          </p:nvPr>
        </p:nvSpPr>
        <p:spPr>
          <a:xfrm>
            <a:off x="927652" y="1974574"/>
            <a:ext cx="10230678" cy="4280452"/>
          </a:xfrm>
        </p:spPr>
        <p:txBody>
          <a:bodyPr>
            <a:noAutofit/>
          </a:bodyPr>
          <a:lstStyle/>
          <a:p>
            <a:pPr marL="0" indent="0">
              <a:buNone/>
            </a:pPr>
            <a:r>
              <a:rPr lang="en-US" sz="1600" dirty="0" err="1">
                <a:solidFill>
                  <a:srgbClr val="7030A0"/>
                </a:solidFill>
                <a:latin typeface="Arial Black" panose="020B0A04020102020204" pitchFamily="34" charset="0"/>
              </a:rPr>
              <a:t>Activități</a:t>
            </a:r>
            <a:r>
              <a:rPr lang="en-US" sz="1600" dirty="0">
                <a:solidFill>
                  <a:srgbClr val="7030A0"/>
                </a:solidFill>
                <a:latin typeface="Arial Black" panose="020B0A04020102020204" pitchFamily="34" charset="0"/>
              </a:rPr>
              <a:t> </a:t>
            </a:r>
            <a:r>
              <a:rPr lang="en-US" sz="1600" dirty="0" err="1">
                <a:solidFill>
                  <a:srgbClr val="7030A0"/>
                </a:solidFill>
                <a:latin typeface="Arial Black" panose="020B0A04020102020204" pitchFamily="34" charset="0"/>
              </a:rPr>
              <a:t>înainte</a:t>
            </a:r>
            <a:r>
              <a:rPr lang="en-US" sz="1600" dirty="0">
                <a:solidFill>
                  <a:srgbClr val="7030A0"/>
                </a:solidFill>
                <a:latin typeface="Arial Black" panose="020B0A04020102020204" pitchFamily="34" charset="0"/>
              </a:rPr>
              <a:t> de </a:t>
            </a:r>
            <a:r>
              <a:rPr lang="en-US" sz="1600" dirty="0" err="1">
                <a:solidFill>
                  <a:srgbClr val="7030A0"/>
                </a:solidFill>
                <a:latin typeface="Arial Black" panose="020B0A04020102020204" pitchFamily="34" charset="0"/>
              </a:rPr>
              <a:t>mobilit</a:t>
            </a:r>
            <a:r>
              <a:rPr lang="ro-RO" sz="1600" dirty="0" err="1">
                <a:solidFill>
                  <a:srgbClr val="7030A0"/>
                </a:solidFill>
                <a:latin typeface="Arial Black" panose="020B0A04020102020204" pitchFamily="34" charset="0"/>
              </a:rPr>
              <a:t>ate</a:t>
            </a:r>
            <a:r>
              <a:rPr lang="en-US" sz="1600" dirty="0">
                <a:solidFill>
                  <a:srgbClr val="7030A0"/>
                </a:solidFill>
                <a:latin typeface="Arial Black" panose="020B0A04020102020204" pitchFamily="34" charset="0"/>
              </a:rPr>
              <a:t> (curs): </a:t>
            </a:r>
            <a:endParaRPr lang="ro-RO" sz="1600" dirty="0">
              <a:solidFill>
                <a:srgbClr val="7030A0"/>
              </a:solidFill>
              <a:latin typeface="Arial Black" panose="020B0A04020102020204" pitchFamily="34" charset="0"/>
            </a:endParaRPr>
          </a:p>
          <a:p>
            <a:pPr marL="0" indent="0">
              <a:buNone/>
            </a:pPr>
            <a:r>
              <a:rPr lang="en-US" sz="1400" dirty="0">
                <a:latin typeface="Arial Black" panose="020B0A04020102020204" pitchFamily="34" charset="0"/>
              </a:rPr>
              <a:t> a) </a:t>
            </a:r>
            <a:r>
              <a:rPr lang="en-US" sz="1400" dirty="0" err="1">
                <a:latin typeface="Arial Black" panose="020B0A04020102020204" pitchFamily="34" charset="0"/>
              </a:rPr>
              <a:t>semnare</a:t>
            </a:r>
            <a:r>
              <a:rPr lang="en-US" sz="1400" dirty="0">
                <a:latin typeface="Arial Black" panose="020B0A04020102020204" pitchFamily="34" charset="0"/>
              </a:rPr>
              <a:t> contract cu </a:t>
            </a:r>
            <a:r>
              <a:rPr lang="en-US" sz="1400" dirty="0" err="1">
                <a:latin typeface="Arial Black" panose="020B0A04020102020204" pitchFamily="34" charset="0"/>
              </a:rPr>
              <a:t>Agenția</a:t>
            </a:r>
            <a:r>
              <a:rPr lang="en-US" sz="1400" dirty="0">
                <a:latin typeface="Arial Black" panose="020B0A04020102020204" pitchFamily="34" charset="0"/>
              </a:rPr>
              <a:t> </a:t>
            </a:r>
            <a:r>
              <a:rPr lang="en-US" sz="1400" dirty="0" err="1">
                <a:latin typeface="Arial Black" panose="020B0A04020102020204" pitchFamily="34" charset="0"/>
              </a:rPr>
              <a:t>Națională</a:t>
            </a:r>
            <a:r>
              <a:rPr lang="en-US" sz="1400" dirty="0">
                <a:latin typeface="Arial Black" panose="020B0A04020102020204" pitchFamily="34" charset="0"/>
              </a:rPr>
              <a:t>; </a:t>
            </a:r>
            <a:endParaRPr lang="ro-RO" sz="1400" dirty="0">
              <a:latin typeface="Arial Black" panose="020B0A04020102020204" pitchFamily="34" charset="0"/>
            </a:endParaRPr>
          </a:p>
          <a:p>
            <a:pPr marL="0" indent="0">
              <a:buNone/>
            </a:pPr>
            <a:r>
              <a:rPr lang="en-US" sz="1400" dirty="0">
                <a:latin typeface="Arial Black" panose="020B0A04020102020204" pitchFamily="34" charset="0"/>
              </a:rPr>
              <a:t> b) </a:t>
            </a:r>
            <a:r>
              <a:rPr lang="en-US" sz="1400" dirty="0" err="1">
                <a:latin typeface="Arial Black" panose="020B0A04020102020204" pitchFamily="34" charset="0"/>
              </a:rPr>
              <a:t>contactarea</a:t>
            </a:r>
            <a:r>
              <a:rPr lang="en-US" sz="1400" dirty="0">
                <a:latin typeface="Arial Black" panose="020B0A04020102020204" pitchFamily="34" charset="0"/>
              </a:rPr>
              <a:t> </a:t>
            </a:r>
            <a:r>
              <a:rPr lang="en-US" sz="1400" dirty="0" err="1">
                <a:latin typeface="Arial Black" panose="020B0A04020102020204" pitchFamily="34" charset="0"/>
              </a:rPr>
              <a:t>instituți</a:t>
            </a:r>
            <a:r>
              <a:rPr lang="ro-RO" sz="1400" dirty="0">
                <a:latin typeface="Arial Black" panose="020B0A04020102020204" pitchFamily="34" charset="0"/>
              </a:rPr>
              <a:t>ei</a:t>
            </a:r>
            <a:r>
              <a:rPr lang="en-US" sz="1400" dirty="0">
                <a:latin typeface="Arial Black" panose="020B0A04020102020204" pitchFamily="34" charset="0"/>
              </a:rPr>
              <a:t> </a:t>
            </a:r>
            <a:r>
              <a:rPr lang="en-US" sz="1400" dirty="0" err="1">
                <a:latin typeface="Arial Black" panose="020B0A04020102020204" pitchFamily="34" charset="0"/>
              </a:rPr>
              <a:t>gazdă</a:t>
            </a:r>
            <a:r>
              <a:rPr lang="en-US" sz="1400" dirty="0">
                <a:latin typeface="Arial Black" panose="020B0A04020102020204" pitchFamily="34" charset="0"/>
              </a:rPr>
              <a:t>, </a:t>
            </a:r>
            <a:r>
              <a:rPr lang="en-US" sz="1400" dirty="0" err="1">
                <a:latin typeface="Arial Black" panose="020B0A04020102020204" pitchFamily="34" charset="0"/>
              </a:rPr>
              <a:t>în</a:t>
            </a:r>
            <a:r>
              <a:rPr lang="en-US" sz="1400" dirty="0">
                <a:latin typeface="Arial Black" panose="020B0A04020102020204" pitchFamily="34" charset="0"/>
              </a:rPr>
              <a:t> </a:t>
            </a:r>
            <a:r>
              <a:rPr lang="en-US" sz="1400" dirty="0" err="1">
                <a:latin typeface="Arial Black" panose="020B0A04020102020204" pitchFamily="34" charset="0"/>
              </a:rPr>
              <a:t>vederea</a:t>
            </a:r>
            <a:r>
              <a:rPr lang="en-US" sz="1400" dirty="0">
                <a:latin typeface="Arial Black" panose="020B0A04020102020204" pitchFamily="34" charset="0"/>
              </a:rPr>
              <a:t> </a:t>
            </a:r>
            <a:r>
              <a:rPr lang="en-US" sz="1400" dirty="0" err="1">
                <a:latin typeface="Arial Black" panose="020B0A04020102020204" pitchFamily="34" charset="0"/>
              </a:rPr>
              <a:t>stabilirii</a:t>
            </a:r>
            <a:r>
              <a:rPr lang="en-US" sz="1400" dirty="0">
                <a:latin typeface="Arial Black" panose="020B0A04020102020204" pitchFamily="34" charset="0"/>
              </a:rPr>
              <a:t> </a:t>
            </a:r>
            <a:r>
              <a:rPr lang="en-US" sz="1400" dirty="0" err="1">
                <a:latin typeface="Arial Black" panose="020B0A04020102020204" pitchFamily="34" charset="0"/>
              </a:rPr>
              <a:t>detaliilor</a:t>
            </a:r>
            <a:r>
              <a:rPr lang="en-US" sz="1400" dirty="0">
                <a:latin typeface="Arial Black" panose="020B0A04020102020204" pitchFamily="34" charset="0"/>
              </a:rPr>
              <a:t> </a:t>
            </a:r>
            <a:r>
              <a:rPr lang="en-US" sz="1400" dirty="0" err="1">
                <a:latin typeface="Arial Black" panose="020B0A04020102020204" pitchFamily="34" charset="0"/>
              </a:rPr>
              <a:t>despre</a:t>
            </a:r>
            <a:r>
              <a:rPr lang="en-US" sz="1400" dirty="0">
                <a:latin typeface="Arial Black" panose="020B0A04020102020204" pitchFamily="34" charset="0"/>
              </a:rPr>
              <a:t> </a:t>
            </a:r>
            <a:r>
              <a:rPr lang="en-US" sz="1400" dirty="0" err="1">
                <a:latin typeface="Arial Black" panose="020B0A04020102020204" pitchFamily="34" charset="0"/>
              </a:rPr>
              <a:t>organizarea</a:t>
            </a:r>
            <a:r>
              <a:rPr lang="en-US" sz="1400" dirty="0">
                <a:latin typeface="Arial Black" panose="020B0A04020102020204" pitchFamily="34" charset="0"/>
              </a:rPr>
              <a:t> </a:t>
            </a:r>
            <a:r>
              <a:rPr lang="en-US" sz="1400" dirty="0" err="1">
                <a:latin typeface="Arial Black" panose="020B0A04020102020204" pitchFamily="34" charset="0"/>
              </a:rPr>
              <a:t>cursu</a:t>
            </a:r>
            <a:r>
              <a:rPr lang="ro-RO" sz="1400" dirty="0">
                <a:latin typeface="Arial Black" panose="020B0A04020102020204" pitchFamily="34" charset="0"/>
              </a:rPr>
              <a:t>lui</a:t>
            </a:r>
            <a:r>
              <a:rPr lang="en-US" sz="1400" dirty="0">
                <a:latin typeface="Arial Black" panose="020B0A04020102020204" pitchFamily="34" charset="0"/>
              </a:rPr>
              <a:t>; </a:t>
            </a:r>
            <a:endParaRPr lang="ro-RO" sz="1400" dirty="0">
              <a:latin typeface="Arial Black" panose="020B0A04020102020204" pitchFamily="34" charset="0"/>
            </a:endParaRPr>
          </a:p>
          <a:p>
            <a:pPr marL="0" indent="0">
              <a:buNone/>
            </a:pPr>
            <a:r>
              <a:rPr lang="ro-RO" sz="1400" dirty="0">
                <a:latin typeface="Arial Black" panose="020B0A04020102020204" pitchFamily="34" charset="0"/>
              </a:rPr>
              <a:t> </a:t>
            </a:r>
            <a:r>
              <a:rPr lang="en-US" sz="1400" dirty="0">
                <a:latin typeface="Arial Black" panose="020B0A04020102020204" pitchFamily="34" charset="0"/>
              </a:rPr>
              <a:t>c) </a:t>
            </a:r>
            <a:r>
              <a:rPr lang="en-US" sz="1400" dirty="0" err="1">
                <a:latin typeface="Arial Black" panose="020B0A04020102020204" pitchFamily="34" charset="0"/>
              </a:rPr>
              <a:t>sedința</a:t>
            </a:r>
            <a:r>
              <a:rPr lang="en-US" sz="1400" dirty="0">
                <a:latin typeface="Arial Black" panose="020B0A04020102020204" pitchFamily="34" charset="0"/>
              </a:rPr>
              <a:t> </a:t>
            </a:r>
            <a:r>
              <a:rPr lang="en-US" sz="1400" dirty="0" err="1">
                <a:latin typeface="Arial Black" panose="020B0A04020102020204" pitchFamily="34" charset="0"/>
              </a:rPr>
              <a:t>prin</a:t>
            </a:r>
            <a:r>
              <a:rPr lang="en-US" sz="1400" dirty="0">
                <a:latin typeface="Arial Black" panose="020B0A04020102020204" pitchFamily="34" charset="0"/>
              </a:rPr>
              <a:t> care se </a:t>
            </a:r>
            <a:r>
              <a:rPr lang="en-US" sz="1400" dirty="0" err="1">
                <a:latin typeface="Arial Black" panose="020B0A04020102020204" pitchFamily="34" charset="0"/>
              </a:rPr>
              <a:t>vor</a:t>
            </a:r>
            <a:r>
              <a:rPr lang="en-US" sz="1400" dirty="0">
                <a:latin typeface="Arial Black" panose="020B0A04020102020204" pitchFamily="34" charset="0"/>
              </a:rPr>
              <a:t> </a:t>
            </a:r>
            <a:r>
              <a:rPr lang="en-US" sz="1400" dirty="0" err="1">
                <a:latin typeface="Arial Black" panose="020B0A04020102020204" pitchFamily="34" charset="0"/>
              </a:rPr>
              <a:t>detalia</a:t>
            </a:r>
            <a:r>
              <a:rPr lang="en-US" sz="1400" dirty="0">
                <a:latin typeface="Arial Black" panose="020B0A04020102020204" pitchFamily="34" charset="0"/>
              </a:rPr>
              <a:t> </a:t>
            </a:r>
            <a:r>
              <a:rPr lang="en-US" sz="1400" dirty="0" err="1">
                <a:latin typeface="Arial Black" panose="020B0A04020102020204" pitchFamily="34" charset="0"/>
              </a:rPr>
              <a:t>atribuțiile</a:t>
            </a:r>
            <a:r>
              <a:rPr lang="en-US" sz="1400" dirty="0">
                <a:latin typeface="Arial Black" panose="020B0A04020102020204" pitchFamily="34" charset="0"/>
              </a:rPr>
              <a:t> </a:t>
            </a:r>
            <a:r>
              <a:rPr lang="en-US" sz="1400" dirty="0" err="1">
                <a:latin typeface="Arial Black" panose="020B0A04020102020204" pitchFamily="34" charset="0"/>
              </a:rPr>
              <a:t>fiecărei</a:t>
            </a:r>
            <a:r>
              <a:rPr lang="en-US" sz="1400" dirty="0">
                <a:latin typeface="Arial Black" panose="020B0A04020102020204" pitchFamily="34" charset="0"/>
              </a:rPr>
              <a:t> </a:t>
            </a:r>
            <a:r>
              <a:rPr lang="en-US" sz="1400" dirty="0" err="1">
                <a:latin typeface="Arial Black" panose="020B0A04020102020204" pitchFamily="34" charset="0"/>
              </a:rPr>
              <a:t>persoane</a:t>
            </a:r>
            <a:r>
              <a:rPr lang="en-US" sz="1400" dirty="0">
                <a:latin typeface="Arial Black" panose="020B0A04020102020204" pitchFamily="34" charset="0"/>
              </a:rPr>
              <a:t> din </a:t>
            </a:r>
            <a:r>
              <a:rPr lang="en-US" sz="1400" dirty="0" err="1">
                <a:latin typeface="Arial Black" panose="020B0A04020102020204" pitchFamily="34" charset="0"/>
              </a:rPr>
              <a:t>echipa</a:t>
            </a:r>
            <a:r>
              <a:rPr lang="en-US" sz="1400" dirty="0">
                <a:latin typeface="Arial Black" panose="020B0A04020102020204" pitchFamily="34" charset="0"/>
              </a:rPr>
              <a:t> de management a </a:t>
            </a:r>
            <a:r>
              <a:rPr lang="en-US" sz="1400" dirty="0" err="1">
                <a:latin typeface="Arial Black" panose="020B0A04020102020204" pitchFamily="34" charset="0"/>
              </a:rPr>
              <a:t>proiectului</a:t>
            </a:r>
            <a:r>
              <a:rPr lang="en-US" sz="1400" dirty="0">
                <a:latin typeface="Arial Black" panose="020B0A04020102020204" pitchFamily="34" charset="0"/>
              </a:rPr>
              <a:t>; </a:t>
            </a:r>
            <a:r>
              <a:rPr lang="en-US" sz="1400" dirty="0" err="1">
                <a:latin typeface="Arial Black" panose="020B0A04020102020204" pitchFamily="34" charset="0"/>
              </a:rPr>
              <a:t>realizarea</a:t>
            </a:r>
            <a:r>
              <a:rPr lang="en-US" sz="1400" dirty="0">
                <a:latin typeface="Arial Black" panose="020B0A04020102020204" pitchFamily="34" charset="0"/>
              </a:rPr>
              <a:t> </a:t>
            </a:r>
            <a:r>
              <a:rPr lang="en-US" sz="1400" dirty="0" err="1">
                <a:latin typeface="Arial Black" panose="020B0A04020102020204" pitchFamily="34" charset="0"/>
              </a:rPr>
              <a:t>planului</a:t>
            </a:r>
            <a:r>
              <a:rPr lang="en-US" sz="1400" dirty="0">
                <a:latin typeface="Arial Black" panose="020B0A04020102020204" pitchFamily="34" charset="0"/>
              </a:rPr>
              <a:t> de </a:t>
            </a:r>
            <a:r>
              <a:rPr lang="en-US" sz="1400" dirty="0" err="1">
                <a:latin typeface="Arial Black" panose="020B0A04020102020204" pitchFamily="34" charset="0"/>
              </a:rPr>
              <a:t>implementare</a:t>
            </a:r>
            <a:r>
              <a:rPr lang="en-US" sz="1400" dirty="0">
                <a:latin typeface="Arial Black" panose="020B0A04020102020204" pitchFamily="34" charset="0"/>
              </a:rPr>
              <a:t> a </a:t>
            </a:r>
            <a:r>
              <a:rPr lang="en-US" sz="1400" dirty="0" err="1">
                <a:latin typeface="Arial Black" panose="020B0A04020102020204" pitchFamily="34" charset="0"/>
              </a:rPr>
              <a:t>proiectului</a:t>
            </a:r>
            <a:r>
              <a:rPr lang="en-US" sz="1400" dirty="0">
                <a:latin typeface="Arial Black" panose="020B0A04020102020204" pitchFamily="34" charset="0"/>
              </a:rPr>
              <a:t> </a:t>
            </a:r>
            <a:r>
              <a:rPr lang="en-US" sz="1400" dirty="0" err="1">
                <a:latin typeface="Arial Black" panose="020B0A04020102020204" pitchFamily="34" charset="0"/>
              </a:rPr>
              <a:t>și</a:t>
            </a:r>
            <a:r>
              <a:rPr lang="en-US" sz="1400" dirty="0">
                <a:latin typeface="Arial Black" panose="020B0A04020102020204" pitchFamily="34" charset="0"/>
              </a:rPr>
              <a:t> a </a:t>
            </a:r>
            <a:r>
              <a:rPr lang="en-US" sz="1400" dirty="0" err="1">
                <a:latin typeface="Arial Black" panose="020B0A04020102020204" pitchFamily="34" charset="0"/>
              </a:rPr>
              <a:t>calendarului</a:t>
            </a:r>
            <a:r>
              <a:rPr lang="en-US" sz="1400" dirty="0">
                <a:latin typeface="Arial Black" panose="020B0A04020102020204" pitchFamily="34" charset="0"/>
              </a:rPr>
              <a:t> de </a:t>
            </a:r>
            <a:r>
              <a:rPr lang="en-US" sz="1400" dirty="0" err="1">
                <a:latin typeface="Arial Black" panose="020B0A04020102020204" pitchFamily="34" charset="0"/>
              </a:rPr>
              <a:t>activități</a:t>
            </a:r>
            <a:r>
              <a:rPr lang="en-US" sz="1400" dirty="0">
                <a:latin typeface="Arial Black" panose="020B0A04020102020204" pitchFamily="34" charset="0"/>
              </a:rPr>
              <a:t>; </a:t>
            </a:r>
            <a:r>
              <a:rPr lang="en-US" sz="1400" dirty="0" err="1">
                <a:latin typeface="Arial Black" panose="020B0A04020102020204" pitchFamily="34" charset="0"/>
              </a:rPr>
              <a:t>elaborarea</a:t>
            </a:r>
            <a:r>
              <a:rPr lang="en-US" sz="1400" dirty="0">
                <a:latin typeface="Arial Black" panose="020B0A04020102020204" pitchFamily="34" charset="0"/>
              </a:rPr>
              <a:t> </a:t>
            </a:r>
            <a:r>
              <a:rPr lang="en-US" sz="1400" dirty="0" err="1">
                <a:latin typeface="Arial Black" panose="020B0A04020102020204" pitchFamily="34" charset="0"/>
              </a:rPr>
              <a:t>planului</a:t>
            </a:r>
            <a:r>
              <a:rPr lang="en-US" sz="1400" dirty="0">
                <a:latin typeface="Arial Black" panose="020B0A04020102020204" pitchFamily="34" charset="0"/>
              </a:rPr>
              <a:t> de </a:t>
            </a:r>
            <a:r>
              <a:rPr lang="en-US" sz="1400" dirty="0" err="1">
                <a:latin typeface="Arial Black" panose="020B0A04020102020204" pitchFamily="34" charset="0"/>
              </a:rPr>
              <a:t>diseminare</a:t>
            </a:r>
            <a:r>
              <a:rPr lang="en-US" sz="1400" dirty="0">
                <a:latin typeface="Arial Black" panose="020B0A04020102020204" pitchFamily="34" charset="0"/>
              </a:rPr>
              <a:t> </a:t>
            </a:r>
            <a:r>
              <a:rPr lang="en-US" sz="1400" dirty="0" err="1">
                <a:latin typeface="Arial Black" panose="020B0A04020102020204" pitchFamily="34" charset="0"/>
              </a:rPr>
              <a:t>și</a:t>
            </a:r>
            <a:r>
              <a:rPr lang="en-US" sz="1400" dirty="0">
                <a:latin typeface="Arial Black" panose="020B0A04020102020204" pitchFamily="34" charset="0"/>
              </a:rPr>
              <a:t> </a:t>
            </a:r>
            <a:r>
              <a:rPr lang="en-US" sz="1400" dirty="0" err="1">
                <a:latin typeface="Arial Black" panose="020B0A04020102020204" pitchFamily="34" charset="0"/>
              </a:rPr>
              <a:t>valorizare</a:t>
            </a:r>
            <a:r>
              <a:rPr lang="en-US" sz="1400" dirty="0">
                <a:latin typeface="Arial Black" panose="020B0A04020102020204" pitchFamily="34" charset="0"/>
              </a:rPr>
              <a:t> a </a:t>
            </a:r>
            <a:r>
              <a:rPr lang="en-US" sz="1400" dirty="0" err="1">
                <a:latin typeface="Arial Black" panose="020B0A04020102020204" pitchFamily="34" charset="0"/>
              </a:rPr>
              <a:t>rezultatelor</a:t>
            </a:r>
            <a:r>
              <a:rPr lang="en-US" sz="1400" dirty="0">
                <a:latin typeface="Arial Black" panose="020B0A04020102020204" pitchFamily="34" charset="0"/>
              </a:rPr>
              <a:t> </a:t>
            </a:r>
            <a:r>
              <a:rPr lang="en-US" sz="1400" dirty="0" err="1">
                <a:latin typeface="Arial Black" panose="020B0A04020102020204" pitchFamily="34" charset="0"/>
              </a:rPr>
              <a:t>proiectului</a:t>
            </a:r>
            <a:r>
              <a:rPr lang="en-US" sz="1400" dirty="0">
                <a:latin typeface="Arial Black" panose="020B0A04020102020204" pitchFamily="34" charset="0"/>
              </a:rPr>
              <a:t>; </a:t>
            </a:r>
            <a:r>
              <a:rPr lang="en-US" sz="1400" dirty="0" err="1">
                <a:latin typeface="Arial Black" panose="020B0A04020102020204" pitchFamily="34" charset="0"/>
              </a:rPr>
              <a:t>realizarea</a:t>
            </a:r>
            <a:r>
              <a:rPr lang="en-US" sz="1400" dirty="0">
                <a:latin typeface="Arial Black" panose="020B0A04020102020204" pitchFamily="34" charset="0"/>
              </a:rPr>
              <a:t> </a:t>
            </a:r>
            <a:r>
              <a:rPr lang="en-US" sz="1400" dirty="0" err="1">
                <a:latin typeface="Arial Black" panose="020B0A04020102020204" pitchFamily="34" charset="0"/>
              </a:rPr>
              <a:t>planului</a:t>
            </a:r>
            <a:r>
              <a:rPr lang="en-US" sz="1400" dirty="0">
                <a:latin typeface="Arial Black" panose="020B0A04020102020204" pitchFamily="34" charset="0"/>
              </a:rPr>
              <a:t> de </a:t>
            </a:r>
            <a:r>
              <a:rPr lang="en-US" sz="1400" dirty="0" err="1">
                <a:latin typeface="Arial Black" panose="020B0A04020102020204" pitchFamily="34" charset="0"/>
              </a:rPr>
              <a:t>monitorizare</a:t>
            </a:r>
            <a:r>
              <a:rPr lang="en-US" sz="1400" dirty="0">
                <a:latin typeface="Arial Black" panose="020B0A04020102020204" pitchFamily="34" charset="0"/>
              </a:rPr>
              <a:t> </a:t>
            </a:r>
            <a:r>
              <a:rPr lang="en-US" sz="1400" dirty="0" err="1">
                <a:latin typeface="Arial Black" panose="020B0A04020102020204" pitchFamily="34" charset="0"/>
              </a:rPr>
              <a:t>și</a:t>
            </a:r>
            <a:r>
              <a:rPr lang="en-US" sz="1400" dirty="0">
                <a:latin typeface="Arial Black" panose="020B0A04020102020204" pitchFamily="34" charset="0"/>
              </a:rPr>
              <a:t> </a:t>
            </a:r>
            <a:r>
              <a:rPr lang="en-US" sz="1400" dirty="0" err="1">
                <a:latin typeface="Arial Black" panose="020B0A04020102020204" pitchFamily="34" charset="0"/>
              </a:rPr>
              <a:t>evaluare</a:t>
            </a:r>
            <a:r>
              <a:rPr lang="en-US" sz="1400" dirty="0">
                <a:latin typeface="Arial Black" panose="020B0A04020102020204" pitchFamily="34" charset="0"/>
              </a:rPr>
              <a:t> a </a:t>
            </a:r>
            <a:r>
              <a:rPr lang="en-US" sz="1400" dirty="0" err="1">
                <a:latin typeface="Arial Black" panose="020B0A04020102020204" pitchFamily="34" charset="0"/>
              </a:rPr>
              <a:t>proiectului</a:t>
            </a:r>
            <a:r>
              <a:rPr lang="en-US" sz="1400" dirty="0">
                <a:latin typeface="Arial Black" panose="020B0A04020102020204" pitchFamily="34" charset="0"/>
              </a:rPr>
              <a:t> </a:t>
            </a:r>
            <a:r>
              <a:rPr lang="en-US" sz="1400" dirty="0" err="1">
                <a:latin typeface="Arial Black" panose="020B0A04020102020204" pitchFamily="34" charset="0"/>
              </a:rPr>
              <a:t>și</a:t>
            </a:r>
            <a:r>
              <a:rPr lang="en-US" sz="1400" dirty="0">
                <a:latin typeface="Arial Black" panose="020B0A04020102020204" pitchFamily="34" charset="0"/>
              </a:rPr>
              <a:t> </a:t>
            </a:r>
            <a:r>
              <a:rPr lang="en-US" sz="1400" dirty="0" err="1">
                <a:latin typeface="Arial Black" panose="020B0A04020102020204" pitchFamily="34" charset="0"/>
              </a:rPr>
              <a:t>crearea</a:t>
            </a:r>
            <a:r>
              <a:rPr lang="en-US" sz="1400" dirty="0">
                <a:latin typeface="Arial Black" panose="020B0A04020102020204" pitchFamily="34" charset="0"/>
              </a:rPr>
              <a:t> de </a:t>
            </a:r>
            <a:r>
              <a:rPr lang="en-US" sz="1400" dirty="0" err="1">
                <a:latin typeface="Arial Black" panose="020B0A04020102020204" pitchFamily="34" charset="0"/>
              </a:rPr>
              <a:t>instrumente</a:t>
            </a:r>
            <a:r>
              <a:rPr lang="en-US" sz="1400" dirty="0">
                <a:latin typeface="Arial Black" panose="020B0A04020102020204" pitchFamily="34" charset="0"/>
              </a:rPr>
              <a:t> </a:t>
            </a:r>
            <a:r>
              <a:rPr lang="en-US" sz="1400" dirty="0" err="1">
                <a:latin typeface="Arial Black" panose="020B0A04020102020204" pitchFamily="34" charset="0"/>
              </a:rPr>
              <a:t>specifice</a:t>
            </a:r>
            <a:r>
              <a:rPr lang="en-US" sz="1400" dirty="0">
                <a:latin typeface="Arial Black" panose="020B0A04020102020204" pitchFamily="34" charset="0"/>
              </a:rPr>
              <a:t> de </a:t>
            </a:r>
            <a:r>
              <a:rPr lang="en-US" sz="1400" dirty="0" err="1">
                <a:latin typeface="Arial Black" panose="020B0A04020102020204" pitchFamily="34" charset="0"/>
              </a:rPr>
              <a:t>monitorizare-evaluare</a:t>
            </a:r>
            <a:r>
              <a:rPr lang="en-US" sz="1400" dirty="0">
                <a:latin typeface="Arial Black" panose="020B0A04020102020204" pitchFamily="34" charset="0"/>
              </a:rPr>
              <a:t>; </a:t>
            </a:r>
            <a:endParaRPr lang="ro-RO" sz="1400" dirty="0">
              <a:latin typeface="Arial Black" panose="020B0A04020102020204" pitchFamily="34" charset="0"/>
            </a:endParaRPr>
          </a:p>
          <a:p>
            <a:pPr marL="0" indent="0">
              <a:buNone/>
            </a:pPr>
            <a:r>
              <a:rPr lang="ro-RO" sz="1400" dirty="0">
                <a:latin typeface="Arial Black" panose="020B0A04020102020204" pitchFamily="34" charset="0"/>
              </a:rPr>
              <a:t> </a:t>
            </a:r>
            <a:r>
              <a:rPr lang="en-US" sz="1400" dirty="0">
                <a:latin typeface="Arial Black" panose="020B0A04020102020204" pitchFamily="34" charset="0"/>
              </a:rPr>
              <a:t>d) </a:t>
            </a:r>
            <a:r>
              <a:rPr lang="en-US" sz="1400" dirty="0" err="1">
                <a:latin typeface="Arial Black" panose="020B0A04020102020204" pitchFamily="34" charset="0"/>
              </a:rPr>
              <a:t>constituirea</a:t>
            </a:r>
            <a:r>
              <a:rPr lang="en-US" sz="1400" dirty="0">
                <a:latin typeface="Arial Black" panose="020B0A04020102020204" pitchFamily="34" charset="0"/>
              </a:rPr>
              <a:t> </a:t>
            </a:r>
            <a:r>
              <a:rPr lang="en-US" sz="1400" dirty="0" err="1">
                <a:latin typeface="Arial Black" panose="020B0A04020102020204" pitchFamily="34" charset="0"/>
              </a:rPr>
              <a:t>comisiei</a:t>
            </a:r>
            <a:r>
              <a:rPr lang="en-US" sz="1400" dirty="0">
                <a:latin typeface="Arial Black" panose="020B0A04020102020204" pitchFamily="34" charset="0"/>
              </a:rPr>
              <a:t> de </a:t>
            </a:r>
            <a:r>
              <a:rPr lang="en-US" sz="1400" dirty="0" err="1">
                <a:latin typeface="Arial Black" panose="020B0A04020102020204" pitchFamily="34" charset="0"/>
              </a:rPr>
              <a:t>selecție</a:t>
            </a:r>
            <a:r>
              <a:rPr lang="en-US" sz="1400" dirty="0">
                <a:latin typeface="Arial Black" panose="020B0A04020102020204" pitchFamily="34" charset="0"/>
              </a:rPr>
              <a:t> a </a:t>
            </a:r>
            <a:r>
              <a:rPr lang="en-US" sz="1400" dirty="0" err="1">
                <a:latin typeface="Arial Black" panose="020B0A04020102020204" pitchFamily="34" charset="0"/>
              </a:rPr>
              <a:t>participantilor</a:t>
            </a:r>
            <a:r>
              <a:rPr lang="en-US" sz="1400" dirty="0">
                <a:latin typeface="Arial Black" panose="020B0A04020102020204" pitchFamily="34" charset="0"/>
              </a:rPr>
              <a:t> la </a:t>
            </a:r>
            <a:r>
              <a:rPr lang="en-US" sz="1400" dirty="0" err="1">
                <a:latin typeface="Arial Black" panose="020B0A04020102020204" pitchFamily="34" charset="0"/>
              </a:rPr>
              <a:t>mobilități</a:t>
            </a:r>
            <a:r>
              <a:rPr lang="en-US" sz="1400" dirty="0">
                <a:latin typeface="Arial Black" panose="020B0A04020102020204" pitchFamily="34" charset="0"/>
              </a:rPr>
              <a:t>;</a:t>
            </a:r>
            <a:endParaRPr lang="ro-RO" sz="1400" dirty="0">
              <a:latin typeface="Arial Black" panose="020B0A04020102020204" pitchFamily="34" charset="0"/>
            </a:endParaRPr>
          </a:p>
          <a:p>
            <a:pPr marL="0" indent="0">
              <a:buNone/>
            </a:pPr>
            <a:r>
              <a:rPr lang="en-US" sz="1400" dirty="0">
                <a:latin typeface="Arial Black" panose="020B0A04020102020204" pitchFamily="34" charset="0"/>
              </a:rPr>
              <a:t> e) </a:t>
            </a:r>
            <a:r>
              <a:rPr lang="en-US" sz="1400" dirty="0" err="1">
                <a:latin typeface="Arial Black" panose="020B0A04020102020204" pitchFamily="34" charset="0"/>
              </a:rPr>
              <a:t>publicarea</a:t>
            </a:r>
            <a:r>
              <a:rPr lang="en-US" sz="1400" dirty="0">
                <a:latin typeface="Arial Black" panose="020B0A04020102020204" pitchFamily="34" charset="0"/>
              </a:rPr>
              <a:t> </a:t>
            </a:r>
            <a:r>
              <a:rPr lang="en-US" sz="1400" dirty="0" err="1">
                <a:latin typeface="Arial Black" panose="020B0A04020102020204" pitchFamily="34" charset="0"/>
              </a:rPr>
              <a:t>apelului</a:t>
            </a:r>
            <a:r>
              <a:rPr lang="en-US" sz="1400" dirty="0">
                <a:latin typeface="Arial Black" panose="020B0A04020102020204" pitchFamily="34" charset="0"/>
              </a:rPr>
              <a:t> de </a:t>
            </a:r>
            <a:r>
              <a:rPr lang="en-US" sz="1400" dirty="0" err="1">
                <a:latin typeface="Arial Black" panose="020B0A04020102020204" pitchFamily="34" charset="0"/>
              </a:rPr>
              <a:t>selectie</a:t>
            </a:r>
            <a:r>
              <a:rPr lang="en-US" sz="1400" dirty="0">
                <a:latin typeface="Arial Black" panose="020B0A04020102020204" pitchFamily="34" charset="0"/>
              </a:rPr>
              <a:t>, </a:t>
            </a:r>
            <a:r>
              <a:rPr lang="en-US" sz="1400" dirty="0" err="1">
                <a:latin typeface="Arial Black" panose="020B0A04020102020204" pitchFamily="34" charset="0"/>
              </a:rPr>
              <a:t>selecția</a:t>
            </a:r>
            <a:r>
              <a:rPr lang="en-US" sz="1400" dirty="0">
                <a:latin typeface="Arial Black" panose="020B0A04020102020204" pitchFamily="34" charset="0"/>
              </a:rPr>
              <a:t> </a:t>
            </a:r>
            <a:r>
              <a:rPr lang="en-US" sz="1400" dirty="0" err="1">
                <a:latin typeface="Arial Black" panose="020B0A04020102020204" pitchFamily="34" charset="0"/>
              </a:rPr>
              <a:t>participanților</a:t>
            </a:r>
            <a:r>
              <a:rPr lang="en-US" sz="1400" dirty="0">
                <a:latin typeface="Arial Black" panose="020B0A04020102020204" pitchFamily="34" charset="0"/>
              </a:rPr>
              <a:t> la </a:t>
            </a:r>
            <a:r>
              <a:rPr lang="en-US" sz="1400" dirty="0" err="1">
                <a:latin typeface="Arial Black" panose="020B0A04020102020204" pitchFamily="34" charset="0"/>
              </a:rPr>
              <a:t>mobilități</a:t>
            </a:r>
            <a:r>
              <a:rPr lang="en-US" sz="1400" dirty="0">
                <a:latin typeface="Arial Black" panose="020B0A04020102020204" pitchFamily="34" charset="0"/>
              </a:rPr>
              <a:t> </a:t>
            </a:r>
            <a:r>
              <a:rPr lang="en-US" sz="1400" dirty="0" err="1">
                <a:latin typeface="Arial Black" panose="020B0A04020102020204" pitchFamily="34" charset="0"/>
              </a:rPr>
              <a:t>și</a:t>
            </a:r>
            <a:r>
              <a:rPr lang="en-US" sz="1400" dirty="0">
                <a:latin typeface="Arial Black" panose="020B0A04020102020204" pitchFamily="34" charset="0"/>
              </a:rPr>
              <a:t> </a:t>
            </a:r>
            <a:r>
              <a:rPr lang="en-US" sz="1400" dirty="0" err="1">
                <a:latin typeface="Arial Black" panose="020B0A04020102020204" pitchFamily="34" charset="0"/>
              </a:rPr>
              <a:t>publicarea</a:t>
            </a:r>
            <a:r>
              <a:rPr lang="en-US" sz="1400" dirty="0">
                <a:latin typeface="Arial Black" panose="020B0A04020102020204" pitchFamily="34" charset="0"/>
              </a:rPr>
              <a:t> </a:t>
            </a:r>
            <a:r>
              <a:rPr lang="en-US" sz="1400" dirty="0" err="1">
                <a:latin typeface="Arial Black" panose="020B0A04020102020204" pitchFamily="34" charset="0"/>
              </a:rPr>
              <a:t>rezultatelor</a:t>
            </a:r>
            <a:r>
              <a:rPr lang="en-US" sz="1400" dirty="0">
                <a:latin typeface="Arial Black" panose="020B0A04020102020204" pitchFamily="34" charset="0"/>
              </a:rPr>
              <a:t>;</a:t>
            </a:r>
            <a:endParaRPr lang="ro-RO" sz="1400" dirty="0">
              <a:latin typeface="Arial Black" panose="020B0A04020102020204" pitchFamily="34" charset="0"/>
            </a:endParaRPr>
          </a:p>
          <a:p>
            <a:pPr marL="0" indent="0">
              <a:buNone/>
            </a:pPr>
            <a:r>
              <a:rPr lang="en-US" sz="1400" dirty="0">
                <a:latin typeface="Arial Black" panose="020B0A04020102020204" pitchFamily="34" charset="0"/>
              </a:rPr>
              <a:t> f) </a:t>
            </a:r>
            <a:r>
              <a:rPr lang="en-US" sz="1400" dirty="0" err="1">
                <a:latin typeface="Arial Black" panose="020B0A04020102020204" pitchFamily="34" charset="0"/>
              </a:rPr>
              <a:t>încheierea</a:t>
            </a:r>
            <a:r>
              <a:rPr lang="en-US" sz="1400" dirty="0">
                <a:latin typeface="Arial Black" panose="020B0A04020102020204" pitchFamily="34" charset="0"/>
              </a:rPr>
              <a:t> </a:t>
            </a:r>
            <a:r>
              <a:rPr lang="en-US" sz="1400" dirty="0" err="1">
                <a:latin typeface="Arial Black" panose="020B0A04020102020204" pitchFamily="34" charset="0"/>
              </a:rPr>
              <a:t>acordurilor</a:t>
            </a:r>
            <a:r>
              <a:rPr lang="en-US" sz="1400" dirty="0">
                <a:latin typeface="Arial Black" panose="020B0A04020102020204" pitchFamily="34" charset="0"/>
              </a:rPr>
              <a:t> de </a:t>
            </a:r>
            <a:r>
              <a:rPr lang="en-US" sz="1400" dirty="0" err="1">
                <a:latin typeface="Arial Black" panose="020B0A04020102020204" pitchFamily="34" charset="0"/>
              </a:rPr>
              <a:t>formare</a:t>
            </a:r>
            <a:r>
              <a:rPr lang="en-US" sz="1400" dirty="0">
                <a:latin typeface="Arial Black" panose="020B0A04020102020204" pitchFamily="34" charset="0"/>
              </a:rPr>
              <a:t> </a:t>
            </a:r>
            <a:r>
              <a:rPr lang="en-US" sz="1400" dirty="0" err="1">
                <a:latin typeface="Arial Black" panose="020B0A04020102020204" pitchFamily="34" charset="0"/>
              </a:rPr>
              <a:t>individuale</a:t>
            </a:r>
            <a:r>
              <a:rPr lang="en-US" sz="1400" dirty="0">
                <a:latin typeface="Arial Black" panose="020B0A04020102020204" pitchFamily="34" charset="0"/>
              </a:rPr>
              <a:t> (</a:t>
            </a:r>
            <a:r>
              <a:rPr lang="en-US" sz="1400" dirty="0" err="1">
                <a:latin typeface="Arial Black" panose="020B0A04020102020204" pitchFamily="34" charset="0"/>
              </a:rPr>
              <a:t>școală</a:t>
            </a:r>
            <a:r>
              <a:rPr lang="en-US" sz="1400" dirty="0">
                <a:latin typeface="Arial Black" panose="020B0A04020102020204" pitchFamily="34" charset="0"/>
              </a:rPr>
              <a:t> - </a:t>
            </a:r>
            <a:r>
              <a:rPr lang="en-US" sz="1400" dirty="0" err="1">
                <a:latin typeface="Arial Black" panose="020B0A04020102020204" pitchFamily="34" charset="0"/>
              </a:rPr>
              <a:t>furnizor</a:t>
            </a:r>
            <a:r>
              <a:rPr lang="en-US" sz="1400" dirty="0">
                <a:latin typeface="Arial Black" panose="020B0A04020102020204" pitchFamily="34" charset="0"/>
              </a:rPr>
              <a:t> de </a:t>
            </a:r>
            <a:r>
              <a:rPr lang="en-US" sz="1400" dirty="0" err="1">
                <a:latin typeface="Arial Black" panose="020B0A04020102020204" pitchFamily="34" charset="0"/>
              </a:rPr>
              <a:t>formare</a:t>
            </a:r>
            <a:r>
              <a:rPr lang="en-US" sz="1400" dirty="0">
                <a:latin typeface="Arial Black" panose="020B0A04020102020204" pitchFamily="34" charset="0"/>
              </a:rPr>
              <a:t> - participant) </a:t>
            </a:r>
            <a:r>
              <a:rPr lang="en-US" sz="1400" dirty="0" err="1">
                <a:latin typeface="Arial Black" panose="020B0A04020102020204" pitchFamily="34" charset="0"/>
              </a:rPr>
              <a:t>și</a:t>
            </a:r>
            <a:r>
              <a:rPr lang="en-US" sz="1400" dirty="0">
                <a:latin typeface="Arial Black" panose="020B0A04020102020204" pitchFamily="34" charset="0"/>
              </a:rPr>
              <a:t> </a:t>
            </a:r>
            <a:r>
              <a:rPr lang="en-US" sz="1400" dirty="0" err="1">
                <a:latin typeface="Arial Black" panose="020B0A04020102020204" pitchFamily="34" charset="0"/>
              </a:rPr>
              <a:t>elaborarea</a:t>
            </a:r>
            <a:r>
              <a:rPr lang="en-US" sz="1400" dirty="0">
                <a:latin typeface="Arial Black" panose="020B0A04020102020204" pitchFamily="34" charset="0"/>
              </a:rPr>
              <a:t> </a:t>
            </a:r>
            <a:r>
              <a:rPr lang="en-US" sz="1400" dirty="0" err="1">
                <a:latin typeface="Arial Black" panose="020B0A04020102020204" pitchFamily="34" charset="0"/>
              </a:rPr>
              <a:t>documentului</a:t>
            </a:r>
            <a:r>
              <a:rPr lang="en-US" sz="1400" dirty="0">
                <a:latin typeface="Arial Black" panose="020B0A04020102020204" pitchFamily="34" charset="0"/>
              </a:rPr>
              <a:t> de </a:t>
            </a:r>
            <a:r>
              <a:rPr lang="en-US" sz="1400" dirty="0" err="1">
                <a:latin typeface="Arial Black" panose="020B0A04020102020204" pitchFamily="34" charset="0"/>
              </a:rPr>
              <a:t>mobilitate</a:t>
            </a:r>
            <a:r>
              <a:rPr lang="en-US" sz="1400" dirty="0">
                <a:latin typeface="Arial Black" panose="020B0A04020102020204" pitchFamily="34" charset="0"/>
              </a:rPr>
              <a:t> </a:t>
            </a:r>
            <a:r>
              <a:rPr lang="en-US" sz="1400" dirty="0" err="1">
                <a:latin typeface="Arial Black" panose="020B0A04020102020204" pitchFamily="34" charset="0"/>
              </a:rPr>
              <a:t>Europass</a:t>
            </a:r>
            <a:r>
              <a:rPr lang="en-US" sz="1400" dirty="0">
                <a:latin typeface="Arial Black" panose="020B0A04020102020204" pitchFamily="34" charset="0"/>
              </a:rPr>
              <a:t> </a:t>
            </a:r>
            <a:r>
              <a:rPr lang="en-US" sz="1400" dirty="0" err="1">
                <a:latin typeface="Arial Black" panose="020B0A04020102020204" pitchFamily="34" charset="0"/>
              </a:rPr>
              <a:t>pentru</a:t>
            </a:r>
            <a:r>
              <a:rPr lang="en-US" sz="1400" dirty="0">
                <a:latin typeface="Arial Black" panose="020B0A04020102020204" pitchFamily="34" charset="0"/>
              </a:rPr>
              <a:t> </a:t>
            </a:r>
            <a:r>
              <a:rPr lang="en-US" sz="1400" dirty="0" err="1">
                <a:latin typeface="Arial Black" panose="020B0A04020102020204" pitchFamily="34" charset="0"/>
              </a:rPr>
              <a:t>fiecare</a:t>
            </a:r>
            <a:r>
              <a:rPr lang="en-US" sz="1400" dirty="0">
                <a:latin typeface="Arial Black" panose="020B0A04020102020204" pitchFamily="34" charset="0"/>
              </a:rPr>
              <a:t> participant; </a:t>
            </a:r>
            <a:r>
              <a:rPr lang="en-US" sz="1400" dirty="0" err="1">
                <a:latin typeface="Arial Black" panose="020B0A04020102020204" pitchFamily="34" charset="0"/>
              </a:rPr>
              <a:t>încheierea</a:t>
            </a:r>
            <a:r>
              <a:rPr lang="en-US" sz="1400" dirty="0">
                <a:latin typeface="Arial Black" panose="020B0A04020102020204" pitchFamily="34" charset="0"/>
              </a:rPr>
              <a:t> </a:t>
            </a:r>
            <a:r>
              <a:rPr lang="en-US" sz="1400" dirty="0" err="1">
                <a:latin typeface="Arial Black" panose="020B0A04020102020204" pitchFamily="34" charset="0"/>
              </a:rPr>
              <a:t>contractului</a:t>
            </a:r>
            <a:r>
              <a:rPr lang="en-US" sz="1400" dirty="0">
                <a:latin typeface="Arial Black" panose="020B0A04020102020204" pitchFamily="34" charset="0"/>
              </a:rPr>
              <a:t> </a:t>
            </a:r>
            <a:r>
              <a:rPr lang="en-US" sz="1400" dirty="0" err="1">
                <a:latin typeface="Arial Black" panose="020B0A04020102020204" pitchFamily="34" charset="0"/>
              </a:rPr>
              <a:t>dintre</a:t>
            </a:r>
            <a:r>
              <a:rPr lang="en-US" sz="1400" dirty="0">
                <a:latin typeface="Arial Black" panose="020B0A04020102020204" pitchFamily="34" charset="0"/>
              </a:rPr>
              <a:t> </a:t>
            </a:r>
            <a:r>
              <a:rPr lang="en-US" sz="1400" dirty="0" err="1">
                <a:latin typeface="Arial Black" panose="020B0A04020102020204" pitchFamily="34" charset="0"/>
              </a:rPr>
              <a:t>școală</a:t>
            </a:r>
            <a:r>
              <a:rPr lang="en-US" sz="1400" dirty="0">
                <a:latin typeface="Arial Black" panose="020B0A04020102020204" pitchFamily="34" charset="0"/>
              </a:rPr>
              <a:t> </a:t>
            </a:r>
            <a:r>
              <a:rPr lang="en-US" sz="1400" dirty="0" err="1">
                <a:latin typeface="Arial Black" panose="020B0A04020102020204" pitchFamily="34" charset="0"/>
              </a:rPr>
              <a:t>și</a:t>
            </a:r>
            <a:r>
              <a:rPr lang="en-US" sz="1400" dirty="0">
                <a:latin typeface="Arial Black" panose="020B0A04020102020204" pitchFamily="34" charset="0"/>
              </a:rPr>
              <a:t> </a:t>
            </a:r>
            <a:r>
              <a:rPr lang="en-US" sz="1400" dirty="0" err="1">
                <a:latin typeface="Arial Black" panose="020B0A04020102020204" pitchFamily="34" charset="0"/>
              </a:rPr>
              <a:t>fiecare</a:t>
            </a:r>
            <a:r>
              <a:rPr lang="en-US" sz="1400" dirty="0">
                <a:latin typeface="Arial Black" panose="020B0A04020102020204" pitchFamily="34" charset="0"/>
              </a:rPr>
              <a:t> participant; </a:t>
            </a:r>
            <a:endParaRPr lang="ro-RO" sz="1400" dirty="0">
              <a:latin typeface="Arial Black" panose="020B0A04020102020204" pitchFamily="34" charset="0"/>
            </a:endParaRPr>
          </a:p>
          <a:p>
            <a:pPr marL="0" indent="0">
              <a:buNone/>
            </a:pPr>
            <a:r>
              <a:rPr lang="en-US" sz="1400" dirty="0">
                <a:latin typeface="Arial Black" panose="020B0A04020102020204" pitchFamily="34" charset="0"/>
              </a:rPr>
              <a:t> g) </a:t>
            </a:r>
            <a:r>
              <a:rPr lang="en-US" sz="1400" dirty="0" err="1">
                <a:latin typeface="Arial Black" panose="020B0A04020102020204" pitchFamily="34" charset="0"/>
              </a:rPr>
              <a:t>pregătirea</a:t>
            </a:r>
            <a:r>
              <a:rPr lang="en-US" sz="1400" dirty="0">
                <a:latin typeface="Arial Black" panose="020B0A04020102020204" pitchFamily="34" charset="0"/>
              </a:rPr>
              <a:t> </a:t>
            </a:r>
            <a:r>
              <a:rPr lang="en-US" sz="1400" dirty="0" err="1">
                <a:latin typeface="Arial Black" panose="020B0A04020102020204" pitchFamily="34" charset="0"/>
              </a:rPr>
              <a:t>pedagogică</a:t>
            </a:r>
            <a:r>
              <a:rPr lang="en-US" sz="1400" dirty="0">
                <a:latin typeface="Arial Black" panose="020B0A04020102020204" pitchFamily="34" charset="0"/>
              </a:rPr>
              <a:t>, </a:t>
            </a:r>
            <a:r>
              <a:rPr lang="en-US" sz="1400" dirty="0" err="1">
                <a:latin typeface="Arial Black" panose="020B0A04020102020204" pitchFamily="34" charset="0"/>
              </a:rPr>
              <a:t>lingvistică</a:t>
            </a:r>
            <a:r>
              <a:rPr lang="en-US" sz="1400" dirty="0">
                <a:latin typeface="Arial Black" panose="020B0A04020102020204" pitchFamily="34" charset="0"/>
              </a:rPr>
              <a:t> </a:t>
            </a:r>
            <a:r>
              <a:rPr lang="en-US" sz="1400" dirty="0" err="1">
                <a:latin typeface="Arial Black" panose="020B0A04020102020204" pitchFamily="34" charset="0"/>
              </a:rPr>
              <a:t>și</a:t>
            </a:r>
            <a:r>
              <a:rPr lang="en-US" sz="1400" dirty="0">
                <a:latin typeface="Arial Black" panose="020B0A04020102020204" pitchFamily="34" charset="0"/>
              </a:rPr>
              <a:t> </a:t>
            </a:r>
            <a:r>
              <a:rPr lang="en-US" sz="1400" dirty="0" err="1">
                <a:latin typeface="Arial Black" panose="020B0A04020102020204" pitchFamily="34" charset="0"/>
              </a:rPr>
              <a:t>culturală</a:t>
            </a:r>
            <a:r>
              <a:rPr lang="en-US" sz="1400" dirty="0">
                <a:latin typeface="Arial Black" panose="020B0A04020102020204" pitchFamily="34" charset="0"/>
              </a:rPr>
              <a:t> a </a:t>
            </a:r>
            <a:r>
              <a:rPr lang="en-US" sz="1400" dirty="0" err="1">
                <a:latin typeface="Arial Black" panose="020B0A04020102020204" pitchFamily="34" charset="0"/>
              </a:rPr>
              <a:t>participanților</a:t>
            </a:r>
            <a:r>
              <a:rPr lang="en-US" sz="1400" dirty="0">
                <a:latin typeface="Arial Black" panose="020B0A04020102020204" pitchFamily="34" charset="0"/>
              </a:rPr>
              <a:t> la </a:t>
            </a:r>
            <a:r>
              <a:rPr lang="en-US" sz="1400" dirty="0" err="1">
                <a:latin typeface="Arial Black" panose="020B0A04020102020204" pitchFamily="34" charset="0"/>
              </a:rPr>
              <a:t>cursurile</a:t>
            </a:r>
            <a:r>
              <a:rPr lang="en-US" sz="1400" dirty="0">
                <a:latin typeface="Arial Black" panose="020B0A04020102020204" pitchFamily="34" charset="0"/>
              </a:rPr>
              <a:t> de </a:t>
            </a:r>
            <a:r>
              <a:rPr lang="en-US" sz="1400" dirty="0" err="1">
                <a:latin typeface="Arial Black" panose="020B0A04020102020204" pitchFamily="34" charset="0"/>
              </a:rPr>
              <a:t>formare</a:t>
            </a:r>
            <a:r>
              <a:rPr lang="en-US" sz="1400" dirty="0">
                <a:latin typeface="Arial Black" panose="020B0A04020102020204" pitchFamily="34" charset="0"/>
              </a:rPr>
              <a:t> (cu cel </a:t>
            </a:r>
            <a:r>
              <a:rPr lang="en-US" sz="1400" dirty="0" err="1">
                <a:latin typeface="Arial Black" panose="020B0A04020102020204" pitchFamily="34" charset="0"/>
              </a:rPr>
              <a:t>puțin</a:t>
            </a:r>
            <a:r>
              <a:rPr lang="en-US" sz="1400" dirty="0">
                <a:latin typeface="Arial Black" panose="020B0A04020102020204" pitchFamily="34" charset="0"/>
              </a:rPr>
              <a:t> 1 </a:t>
            </a:r>
            <a:r>
              <a:rPr lang="en-US" sz="1400" dirty="0" err="1">
                <a:latin typeface="Arial Black" panose="020B0A04020102020204" pitchFamily="34" charset="0"/>
              </a:rPr>
              <a:t>lună</a:t>
            </a:r>
            <a:r>
              <a:rPr lang="en-US" sz="1400" dirty="0">
                <a:latin typeface="Arial Black" panose="020B0A04020102020204" pitchFamily="34" charset="0"/>
              </a:rPr>
              <a:t> </a:t>
            </a:r>
            <a:r>
              <a:rPr lang="en-US" sz="1400" dirty="0" err="1">
                <a:latin typeface="Arial Black" panose="020B0A04020102020204" pitchFamily="34" charset="0"/>
              </a:rPr>
              <a:t>înainte</a:t>
            </a:r>
            <a:r>
              <a:rPr lang="en-US" sz="1400" dirty="0">
                <a:latin typeface="Arial Black" panose="020B0A04020102020204" pitchFamily="34" charset="0"/>
              </a:rPr>
              <a:t> de </a:t>
            </a:r>
            <a:r>
              <a:rPr lang="en-US" sz="1400" dirty="0" err="1">
                <a:latin typeface="Arial Black" panose="020B0A04020102020204" pitchFamily="34" charset="0"/>
              </a:rPr>
              <a:t>desfășurarea</a:t>
            </a:r>
            <a:r>
              <a:rPr lang="en-US" sz="1400" dirty="0">
                <a:latin typeface="Arial Black" panose="020B0A04020102020204" pitchFamily="34" charset="0"/>
              </a:rPr>
              <a:t>  curs</a:t>
            </a:r>
            <a:r>
              <a:rPr lang="ro-RO" sz="1400" dirty="0">
                <a:latin typeface="Arial Black" panose="020B0A04020102020204" pitchFamily="34" charset="0"/>
              </a:rPr>
              <a:t>ului</a:t>
            </a:r>
            <a:r>
              <a:rPr lang="en-US" sz="1400" dirty="0">
                <a:latin typeface="Arial Black" panose="020B0A04020102020204" pitchFamily="34" charset="0"/>
              </a:rPr>
              <a:t>)</a:t>
            </a:r>
          </a:p>
        </p:txBody>
      </p:sp>
      <p:pic>
        <p:nvPicPr>
          <p:cNvPr id="4" name="Imagine 3">
            <a:extLst>
              <a:ext uri="{FF2B5EF4-FFF2-40B4-BE49-F238E27FC236}">
                <a16:creationId xmlns:a16="http://schemas.microsoft.com/office/drawing/2014/main" id="{584A7713-FEDD-FEDB-EEE7-1FB1A426EF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930" y="760733"/>
            <a:ext cx="1828799" cy="524728"/>
          </a:xfrm>
          <a:prstGeom prst="rect">
            <a:avLst/>
          </a:prstGeom>
        </p:spPr>
      </p:pic>
    </p:spTree>
    <p:extLst>
      <p:ext uri="{BB962C8B-B14F-4D97-AF65-F5344CB8AC3E}">
        <p14:creationId xmlns:p14="http://schemas.microsoft.com/office/powerpoint/2010/main" val="86521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9811D4BA-415E-BA77-D1D1-55411D4B0AFC}"/>
              </a:ext>
            </a:extLst>
          </p:cNvPr>
          <p:cNvSpPr>
            <a:spLocks noGrp="1"/>
          </p:cNvSpPr>
          <p:nvPr>
            <p:ph type="title"/>
          </p:nvPr>
        </p:nvSpPr>
        <p:spPr>
          <a:xfrm>
            <a:off x="2592926" y="1073426"/>
            <a:ext cx="7120918" cy="818322"/>
          </a:xfrm>
        </p:spPr>
        <p:txBody>
          <a:bodyPr>
            <a:normAutofit/>
          </a:bodyPr>
          <a:lstStyle/>
          <a:p>
            <a:r>
              <a:rPr lang="ro-RO" sz="3200" dirty="0">
                <a:solidFill>
                  <a:srgbClr val="0070C0"/>
                </a:solidFill>
                <a:latin typeface="Arial Black" panose="020B0A04020102020204" pitchFamily="34" charset="0"/>
              </a:rPr>
              <a:t>ACTIVITĂȚILE PROIECTULUI</a:t>
            </a:r>
            <a:endParaRPr lang="en-US" sz="3200" dirty="0">
              <a:solidFill>
                <a:srgbClr val="0070C0"/>
              </a:solidFill>
              <a:latin typeface="Arial Black" panose="020B0A04020102020204" pitchFamily="34" charset="0"/>
            </a:endParaRPr>
          </a:p>
        </p:txBody>
      </p:sp>
      <p:sp>
        <p:nvSpPr>
          <p:cNvPr id="3" name="Substituent conținut 2">
            <a:extLst>
              <a:ext uri="{FF2B5EF4-FFF2-40B4-BE49-F238E27FC236}">
                <a16:creationId xmlns:a16="http://schemas.microsoft.com/office/drawing/2014/main" id="{72C9A4D1-F5AA-0F76-2880-CE6D817C377D}"/>
              </a:ext>
            </a:extLst>
          </p:cNvPr>
          <p:cNvSpPr>
            <a:spLocks noGrp="1"/>
          </p:cNvSpPr>
          <p:nvPr>
            <p:ph idx="1"/>
          </p:nvPr>
        </p:nvSpPr>
        <p:spPr/>
        <p:txBody>
          <a:bodyPr>
            <a:normAutofit fontScale="92500" lnSpcReduction="10000"/>
          </a:bodyPr>
          <a:lstStyle/>
          <a:p>
            <a:r>
              <a:rPr lang="en-US" dirty="0" err="1">
                <a:solidFill>
                  <a:srgbClr val="7030A0"/>
                </a:solidFill>
                <a:latin typeface="Arial Black" panose="020B0A04020102020204" pitchFamily="34" charset="0"/>
              </a:rPr>
              <a:t>Activități</a:t>
            </a:r>
            <a:r>
              <a:rPr lang="en-US" dirty="0">
                <a:solidFill>
                  <a:srgbClr val="7030A0"/>
                </a:solidFill>
                <a:latin typeface="Arial Black" panose="020B0A04020102020204" pitchFamily="34" charset="0"/>
              </a:rPr>
              <a:t> </a:t>
            </a:r>
            <a:r>
              <a:rPr lang="en-US" dirty="0" err="1">
                <a:solidFill>
                  <a:srgbClr val="7030A0"/>
                </a:solidFill>
                <a:latin typeface="Arial Black" panose="020B0A04020102020204" pitchFamily="34" charset="0"/>
              </a:rPr>
              <a:t>în</a:t>
            </a:r>
            <a:r>
              <a:rPr lang="en-US" dirty="0">
                <a:solidFill>
                  <a:srgbClr val="7030A0"/>
                </a:solidFill>
                <a:latin typeface="Arial Black" panose="020B0A04020102020204" pitchFamily="34" charset="0"/>
              </a:rPr>
              <a:t> </a:t>
            </a:r>
            <a:r>
              <a:rPr lang="en-US" dirty="0" err="1">
                <a:solidFill>
                  <a:srgbClr val="7030A0"/>
                </a:solidFill>
                <a:latin typeface="Arial Black" panose="020B0A04020102020204" pitchFamily="34" charset="0"/>
              </a:rPr>
              <a:t>timpul</a:t>
            </a:r>
            <a:r>
              <a:rPr lang="en-US" dirty="0">
                <a:solidFill>
                  <a:srgbClr val="7030A0"/>
                </a:solidFill>
                <a:latin typeface="Arial Black" panose="020B0A04020102020204" pitchFamily="34" charset="0"/>
              </a:rPr>
              <a:t> </a:t>
            </a:r>
            <a:r>
              <a:rPr lang="en-US" dirty="0" err="1">
                <a:solidFill>
                  <a:srgbClr val="7030A0"/>
                </a:solidFill>
                <a:latin typeface="Arial Black" panose="020B0A04020102020204" pitchFamily="34" charset="0"/>
              </a:rPr>
              <a:t>cursu</a:t>
            </a:r>
            <a:r>
              <a:rPr lang="ro-RO" dirty="0">
                <a:solidFill>
                  <a:srgbClr val="7030A0"/>
                </a:solidFill>
                <a:latin typeface="Arial Black" panose="020B0A04020102020204" pitchFamily="34" charset="0"/>
              </a:rPr>
              <a:t>lui</a:t>
            </a:r>
          </a:p>
          <a:p>
            <a:pPr>
              <a:buFont typeface="Wingdings" panose="05000000000000000000" pitchFamily="2" charset="2"/>
              <a:buChar char="q"/>
            </a:pPr>
            <a:r>
              <a:rPr lang="en-US" dirty="0">
                <a:latin typeface="Arial Black" panose="020B0A04020102020204" pitchFamily="34" charset="0"/>
              </a:rPr>
              <a:t>  </a:t>
            </a:r>
            <a:r>
              <a:rPr lang="en-US" dirty="0" err="1">
                <a:latin typeface="Arial Black" panose="020B0A04020102020204" pitchFamily="34" charset="0"/>
              </a:rPr>
              <a:t>participarea</a:t>
            </a:r>
            <a:r>
              <a:rPr lang="en-US" dirty="0">
                <a:latin typeface="Arial Black" panose="020B0A04020102020204" pitchFamily="34" charset="0"/>
              </a:rPr>
              <a:t> </a:t>
            </a:r>
            <a:r>
              <a:rPr lang="en-US" dirty="0" err="1">
                <a:latin typeface="Arial Black" panose="020B0A04020102020204" pitchFamily="34" charset="0"/>
              </a:rPr>
              <a:t>cadrelor</a:t>
            </a:r>
            <a:r>
              <a:rPr lang="en-US" dirty="0">
                <a:latin typeface="Arial Black" panose="020B0A04020102020204" pitchFamily="34" charset="0"/>
              </a:rPr>
              <a:t> </a:t>
            </a:r>
            <a:r>
              <a:rPr lang="en-US" dirty="0" err="1">
                <a:latin typeface="Arial Black" panose="020B0A04020102020204" pitchFamily="34" charset="0"/>
              </a:rPr>
              <a:t>didactice</a:t>
            </a:r>
            <a:r>
              <a:rPr lang="en-US" dirty="0">
                <a:latin typeface="Arial Black" panose="020B0A04020102020204" pitchFamily="34" charset="0"/>
              </a:rPr>
              <a:t> </a:t>
            </a:r>
            <a:r>
              <a:rPr lang="en-US" dirty="0" err="1">
                <a:latin typeface="Arial Black" panose="020B0A04020102020204" pitchFamily="34" charset="0"/>
              </a:rPr>
              <a:t>selectate</a:t>
            </a:r>
            <a:r>
              <a:rPr lang="en-US" dirty="0">
                <a:latin typeface="Arial Black" panose="020B0A04020102020204" pitchFamily="34" charset="0"/>
              </a:rPr>
              <a:t> la </a:t>
            </a:r>
            <a:r>
              <a:rPr lang="en-US" dirty="0" err="1">
                <a:latin typeface="Arial Black" panose="020B0A04020102020204" pitchFamily="34" charset="0"/>
              </a:rPr>
              <a:t>toate</a:t>
            </a:r>
            <a:r>
              <a:rPr lang="en-US" dirty="0">
                <a:latin typeface="Arial Black" panose="020B0A04020102020204" pitchFamily="34" charset="0"/>
              </a:rPr>
              <a:t> </a:t>
            </a:r>
            <a:r>
              <a:rPr lang="en-US" dirty="0" err="1">
                <a:latin typeface="Arial Black" panose="020B0A04020102020204" pitchFamily="34" charset="0"/>
              </a:rPr>
              <a:t>activitățile</a:t>
            </a:r>
            <a:r>
              <a:rPr lang="en-US" dirty="0">
                <a:latin typeface="Arial Black" panose="020B0A04020102020204" pitchFamily="34" charset="0"/>
              </a:rPr>
              <a:t> </a:t>
            </a:r>
            <a:r>
              <a:rPr lang="en-US" dirty="0" err="1">
                <a:latin typeface="Arial Black" panose="020B0A04020102020204" pitchFamily="34" charset="0"/>
              </a:rPr>
              <a:t>cursu</a:t>
            </a:r>
            <a:r>
              <a:rPr lang="ro-RO" dirty="0">
                <a:latin typeface="Arial Black" panose="020B0A04020102020204" pitchFamily="34" charset="0"/>
              </a:rPr>
              <a:t>lui</a:t>
            </a:r>
            <a:r>
              <a:rPr lang="en-US" dirty="0">
                <a:latin typeface="Arial Black" panose="020B0A04020102020204" pitchFamily="34" charset="0"/>
              </a:rPr>
              <a:t> de </a:t>
            </a:r>
            <a:r>
              <a:rPr lang="en-US" dirty="0" err="1">
                <a:latin typeface="Arial Black" panose="020B0A04020102020204" pitchFamily="34" charset="0"/>
              </a:rPr>
              <a:t>formare</a:t>
            </a:r>
            <a:r>
              <a:rPr lang="en-US" dirty="0">
                <a:latin typeface="Arial Black" panose="020B0A04020102020204" pitchFamily="34" charset="0"/>
              </a:rPr>
              <a:t>, conform </a:t>
            </a:r>
            <a:r>
              <a:rPr lang="en-US" dirty="0" err="1">
                <a:latin typeface="Arial Black" panose="020B0A04020102020204" pitchFamily="34" charset="0"/>
              </a:rPr>
              <a:t>programului</a:t>
            </a:r>
            <a:r>
              <a:rPr lang="en-US" dirty="0">
                <a:latin typeface="Arial Black" panose="020B0A04020102020204" pitchFamily="34" charset="0"/>
              </a:rPr>
              <a:t> </a:t>
            </a:r>
            <a:r>
              <a:rPr lang="en-US" dirty="0" err="1">
                <a:latin typeface="Arial Black" panose="020B0A04020102020204" pitchFamily="34" charset="0"/>
              </a:rPr>
              <a:t>stabilit</a:t>
            </a:r>
            <a:r>
              <a:rPr lang="en-US" dirty="0">
                <a:latin typeface="Arial Black" panose="020B0A04020102020204" pitchFamily="34" charset="0"/>
              </a:rPr>
              <a:t> cu </a:t>
            </a:r>
            <a:r>
              <a:rPr lang="en-US" dirty="0" err="1">
                <a:latin typeface="Arial Black" panose="020B0A04020102020204" pitchFamily="34" charset="0"/>
              </a:rPr>
              <a:t>furnizorii</a:t>
            </a:r>
            <a:r>
              <a:rPr lang="en-US" dirty="0">
                <a:latin typeface="Arial Black" panose="020B0A04020102020204" pitchFamily="34" charset="0"/>
              </a:rPr>
              <a:t> de curs; </a:t>
            </a:r>
            <a:endParaRPr lang="ro-RO" dirty="0">
              <a:latin typeface="Arial Black" panose="020B0A04020102020204" pitchFamily="34" charset="0"/>
            </a:endParaRPr>
          </a:p>
          <a:p>
            <a:pPr>
              <a:buFont typeface="Wingdings" panose="05000000000000000000" pitchFamily="2" charset="2"/>
              <a:buChar char="q"/>
            </a:pPr>
            <a:r>
              <a:rPr lang="en-US" dirty="0">
                <a:latin typeface="Arial Black" panose="020B0A04020102020204" pitchFamily="34" charset="0"/>
              </a:rPr>
              <a:t> </a:t>
            </a:r>
            <a:r>
              <a:rPr lang="en-US" dirty="0" err="1">
                <a:latin typeface="Arial Black" panose="020B0A04020102020204" pitchFamily="34" charset="0"/>
              </a:rPr>
              <a:t>monitorizarea</a:t>
            </a:r>
            <a:r>
              <a:rPr lang="en-US" dirty="0">
                <a:latin typeface="Arial Black" panose="020B0A04020102020204" pitchFamily="34" charset="0"/>
              </a:rPr>
              <a:t> </a:t>
            </a:r>
            <a:r>
              <a:rPr lang="en-US" dirty="0" err="1">
                <a:latin typeface="Arial Black" panose="020B0A04020102020204" pitchFamily="34" charset="0"/>
              </a:rPr>
              <a:t>frecvenței</a:t>
            </a:r>
            <a:r>
              <a:rPr lang="en-US" dirty="0">
                <a:latin typeface="Arial Black" panose="020B0A04020102020204" pitchFamily="34" charset="0"/>
              </a:rPr>
              <a:t> </a:t>
            </a:r>
            <a:r>
              <a:rPr lang="en-US" dirty="0" err="1">
                <a:latin typeface="Arial Black" panose="020B0A04020102020204" pitchFamily="34" charset="0"/>
              </a:rPr>
              <a:t>și</a:t>
            </a:r>
            <a:r>
              <a:rPr lang="en-US" dirty="0">
                <a:latin typeface="Arial Black" panose="020B0A04020102020204" pitchFamily="34" charset="0"/>
              </a:rPr>
              <a:t> a </a:t>
            </a:r>
            <a:r>
              <a:rPr lang="en-US" dirty="0" err="1">
                <a:latin typeface="Arial Black" panose="020B0A04020102020204" pitchFamily="34" charset="0"/>
              </a:rPr>
              <a:t>implicării</a:t>
            </a:r>
            <a:r>
              <a:rPr lang="en-US" dirty="0">
                <a:latin typeface="Arial Black" panose="020B0A04020102020204" pitchFamily="34" charset="0"/>
              </a:rPr>
              <a:t> </a:t>
            </a:r>
            <a:r>
              <a:rPr lang="en-US" dirty="0" err="1">
                <a:latin typeface="Arial Black" panose="020B0A04020102020204" pitchFamily="34" charset="0"/>
              </a:rPr>
              <a:t>cadrelor</a:t>
            </a:r>
            <a:r>
              <a:rPr lang="en-US" dirty="0">
                <a:latin typeface="Arial Black" panose="020B0A04020102020204" pitchFamily="34" charset="0"/>
              </a:rPr>
              <a:t> </a:t>
            </a:r>
            <a:r>
              <a:rPr lang="en-US" dirty="0" err="1">
                <a:latin typeface="Arial Black" panose="020B0A04020102020204" pitchFamily="34" charset="0"/>
              </a:rPr>
              <a:t>didactice</a:t>
            </a:r>
            <a:r>
              <a:rPr lang="en-US" dirty="0">
                <a:latin typeface="Arial Black" panose="020B0A04020102020204" pitchFamily="34" charset="0"/>
              </a:rPr>
              <a:t> </a:t>
            </a:r>
            <a:r>
              <a:rPr lang="en-US" dirty="0" err="1">
                <a:latin typeface="Arial Black" panose="020B0A04020102020204" pitchFamily="34" charset="0"/>
              </a:rPr>
              <a:t>în</a:t>
            </a:r>
            <a:r>
              <a:rPr lang="en-US" dirty="0">
                <a:latin typeface="Arial Black" panose="020B0A04020102020204" pitchFamily="34" charset="0"/>
              </a:rPr>
              <a:t> </a:t>
            </a:r>
            <a:r>
              <a:rPr lang="en-US" dirty="0" err="1">
                <a:latin typeface="Arial Black" panose="020B0A04020102020204" pitchFamily="34" charset="0"/>
              </a:rPr>
              <a:t>activitățile</a:t>
            </a:r>
            <a:r>
              <a:rPr lang="en-US" dirty="0">
                <a:latin typeface="Arial Black" panose="020B0A04020102020204" pitchFamily="34" charset="0"/>
              </a:rPr>
              <a:t> </a:t>
            </a:r>
            <a:r>
              <a:rPr lang="en-US" dirty="0" err="1">
                <a:latin typeface="Arial Black" panose="020B0A04020102020204" pitchFamily="34" charset="0"/>
              </a:rPr>
              <a:t>cursului</a:t>
            </a:r>
            <a:r>
              <a:rPr lang="en-US" dirty="0">
                <a:latin typeface="Arial Black" panose="020B0A04020102020204" pitchFamily="34" charset="0"/>
              </a:rPr>
              <a:t>: </a:t>
            </a:r>
            <a:r>
              <a:rPr lang="en-US" dirty="0" err="1">
                <a:latin typeface="Arial Black" panose="020B0A04020102020204" pitchFamily="34" charset="0"/>
              </a:rPr>
              <a:t>comunicare</a:t>
            </a:r>
            <a:r>
              <a:rPr lang="en-US" dirty="0">
                <a:latin typeface="Arial Black" panose="020B0A04020102020204" pitchFamily="34" charset="0"/>
              </a:rPr>
              <a:t> </a:t>
            </a:r>
            <a:r>
              <a:rPr lang="en-US" dirty="0" err="1">
                <a:latin typeface="Arial Black" panose="020B0A04020102020204" pitchFamily="34" charset="0"/>
              </a:rPr>
              <a:t>prin</a:t>
            </a:r>
            <a:r>
              <a:rPr lang="en-US" dirty="0">
                <a:latin typeface="Arial Black" panose="020B0A04020102020204" pitchFamily="34" charset="0"/>
              </a:rPr>
              <a:t> WhatsApp/</a:t>
            </a:r>
            <a:r>
              <a:rPr lang="en-US" dirty="0" err="1">
                <a:latin typeface="Arial Black" panose="020B0A04020102020204" pitchFamily="34" charset="0"/>
              </a:rPr>
              <a:t>telefon</a:t>
            </a:r>
            <a:r>
              <a:rPr lang="en-US" dirty="0">
                <a:latin typeface="Arial Black" panose="020B0A04020102020204" pitchFamily="34" charset="0"/>
              </a:rPr>
              <a:t>, </a:t>
            </a:r>
            <a:r>
              <a:rPr lang="en-US" dirty="0" err="1">
                <a:latin typeface="Arial Black" panose="020B0A04020102020204" pitchFamily="34" charset="0"/>
              </a:rPr>
              <a:t>fişa</a:t>
            </a:r>
            <a:r>
              <a:rPr lang="en-US" dirty="0">
                <a:latin typeface="Arial Black" panose="020B0A04020102020204" pitchFamily="34" charset="0"/>
              </a:rPr>
              <a:t> de </a:t>
            </a:r>
            <a:r>
              <a:rPr lang="en-US" dirty="0" err="1">
                <a:latin typeface="Arial Black" panose="020B0A04020102020204" pitchFamily="34" charset="0"/>
              </a:rPr>
              <a:t>monitorizare</a:t>
            </a:r>
            <a:r>
              <a:rPr lang="ro-RO" dirty="0">
                <a:latin typeface="Arial Black" panose="020B0A04020102020204" pitchFamily="34" charset="0"/>
              </a:rPr>
              <a:t>,</a:t>
            </a:r>
            <a:r>
              <a:rPr lang="en-US" dirty="0">
                <a:latin typeface="Arial Black" panose="020B0A04020102020204" pitchFamily="34" charset="0"/>
              </a:rPr>
              <a:t> Google docs </a:t>
            </a:r>
            <a:r>
              <a:rPr lang="ro-RO" dirty="0">
                <a:latin typeface="Arial Black" panose="020B0A04020102020204" pitchFamily="34" charset="0"/>
              </a:rPr>
              <a:t>;</a:t>
            </a:r>
          </a:p>
          <a:p>
            <a:pPr>
              <a:buFont typeface="Wingdings" panose="05000000000000000000" pitchFamily="2" charset="2"/>
              <a:buChar char="q"/>
            </a:pPr>
            <a:r>
              <a:rPr lang="en-US" dirty="0">
                <a:latin typeface="Arial Black" panose="020B0A04020102020204" pitchFamily="34" charset="0"/>
              </a:rPr>
              <a:t> </a:t>
            </a:r>
            <a:r>
              <a:rPr lang="en-US" dirty="0" err="1">
                <a:latin typeface="Arial Black" panose="020B0A04020102020204" pitchFamily="34" charset="0"/>
              </a:rPr>
              <a:t>primirea</a:t>
            </a:r>
            <a:r>
              <a:rPr lang="en-US" dirty="0">
                <a:latin typeface="Arial Black" panose="020B0A04020102020204" pitchFamily="34" charset="0"/>
              </a:rPr>
              <a:t> </a:t>
            </a:r>
            <a:r>
              <a:rPr lang="en-US" dirty="0" err="1">
                <a:latin typeface="Arial Black" panose="020B0A04020102020204" pitchFamily="34" charset="0"/>
              </a:rPr>
              <a:t>certificatului</a:t>
            </a:r>
            <a:r>
              <a:rPr lang="en-US" dirty="0">
                <a:latin typeface="Arial Black" panose="020B0A04020102020204" pitchFamily="34" charset="0"/>
              </a:rPr>
              <a:t> de </a:t>
            </a:r>
            <a:r>
              <a:rPr lang="en-US" dirty="0" err="1">
                <a:latin typeface="Arial Black" panose="020B0A04020102020204" pitchFamily="34" charset="0"/>
              </a:rPr>
              <a:t>participare</a:t>
            </a:r>
            <a:r>
              <a:rPr lang="en-US" dirty="0">
                <a:latin typeface="Arial Black" panose="020B0A04020102020204" pitchFamily="34" charset="0"/>
              </a:rPr>
              <a:t> la curs </a:t>
            </a:r>
            <a:r>
              <a:rPr lang="en-US" dirty="0" err="1">
                <a:latin typeface="Arial Black" panose="020B0A04020102020204" pitchFamily="34" charset="0"/>
              </a:rPr>
              <a:t>și</a:t>
            </a:r>
            <a:r>
              <a:rPr lang="en-US" dirty="0">
                <a:latin typeface="Arial Black" panose="020B0A04020102020204" pitchFamily="34" charset="0"/>
              </a:rPr>
              <a:t> a </a:t>
            </a:r>
            <a:r>
              <a:rPr lang="en-US" dirty="0" err="1">
                <a:latin typeface="Arial Black" panose="020B0A04020102020204" pitchFamily="34" charset="0"/>
              </a:rPr>
              <a:t>documentului</a:t>
            </a:r>
            <a:r>
              <a:rPr lang="en-US" dirty="0">
                <a:latin typeface="Arial Black" panose="020B0A04020102020204" pitchFamily="34" charset="0"/>
              </a:rPr>
              <a:t> de </a:t>
            </a:r>
            <a:r>
              <a:rPr lang="en-US" dirty="0" err="1">
                <a:latin typeface="Arial Black" panose="020B0A04020102020204" pitchFamily="34" charset="0"/>
              </a:rPr>
              <a:t>mobilitate</a:t>
            </a:r>
            <a:r>
              <a:rPr lang="en-US" dirty="0">
                <a:latin typeface="Arial Black" panose="020B0A04020102020204" pitchFamily="34" charset="0"/>
              </a:rPr>
              <a:t> </a:t>
            </a:r>
            <a:r>
              <a:rPr lang="en-US" dirty="0" err="1">
                <a:latin typeface="Arial Black" panose="020B0A04020102020204" pitchFamily="34" charset="0"/>
              </a:rPr>
              <a:t>Europass</a:t>
            </a:r>
            <a:r>
              <a:rPr lang="ro-RO" dirty="0">
                <a:latin typeface="Arial Black" panose="020B0A04020102020204" pitchFamily="34" charset="0"/>
              </a:rPr>
              <a:t>.</a:t>
            </a:r>
            <a:endParaRPr lang="en-US" dirty="0">
              <a:latin typeface="Arial Black" panose="020B0A04020102020204" pitchFamily="34" charset="0"/>
            </a:endParaRPr>
          </a:p>
        </p:txBody>
      </p:sp>
      <p:pic>
        <p:nvPicPr>
          <p:cNvPr id="4" name="Imagine 3">
            <a:extLst>
              <a:ext uri="{FF2B5EF4-FFF2-40B4-BE49-F238E27FC236}">
                <a16:creationId xmlns:a16="http://schemas.microsoft.com/office/drawing/2014/main" id="{CCFA4BEC-7ED1-9E2E-95D3-85A486F56C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906" y="811062"/>
            <a:ext cx="1828799" cy="524728"/>
          </a:xfrm>
          <a:prstGeom prst="rect">
            <a:avLst/>
          </a:prstGeom>
        </p:spPr>
      </p:pic>
    </p:spTree>
    <p:extLst>
      <p:ext uri="{BB962C8B-B14F-4D97-AF65-F5344CB8AC3E}">
        <p14:creationId xmlns:p14="http://schemas.microsoft.com/office/powerpoint/2010/main" val="563390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33BEFB65-5678-11FD-2EFD-723F20D13DD9}"/>
              </a:ext>
            </a:extLst>
          </p:cNvPr>
          <p:cNvSpPr>
            <a:spLocks noGrp="1"/>
          </p:cNvSpPr>
          <p:nvPr>
            <p:ph type="title"/>
          </p:nvPr>
        </p:nvSpPr>
        <p:spPr>
          <a:xfrm>
            <a:off x="2420647" y="695738"/>
            <a:ext cx="8273857" cy="655983"/>
          </a:xfrm>
        </p:spPr>
        <p:txBody>
          <a:bodyPr>
            <a:normAutofit/>
          </a:bodyPr>
          <a:lstStyle/>
          <a:p>
            <a:pPr algn="ctr"/>
            <a:r>
              <a:rPr lang="ro-RO" sz="3200" dirty="0">
                <a:solidFill>
                  <a:srgbClr val="0070C0"/>
                </a:solidFill>
                <a:latin typeface="Arial Black" panose="020B0A04020102020204" pitchFamily="34" charset="0"/>
              </a:rPr>
              <a:t>ACTIVITĂȚILE PROIECTULUI</a:t>
            </a:r>
            <a:endParaRPr lang="en-US" sz="3200" dirty="0">
              <a:solidFill>
                <a:srgbClr val="0070C0"/>
              </a:solidFill>
              <a:latin typeface="Arial Black" panose="020B0A04020102020204" pitchFamily="34" charset="0"/>
            </a:endParaRPr>
          </a:p>
        </p:txBody>
      </p:sp>
      <p:sp>
        <p:nvSpPr>
          <p:cNvPr id="3" name="Substituent conținut 2">
            <a:extLst>
              <a:ext uri="{FF2B5EF4-FFF2-40B4-BE49-F238E27FC236}">
                <a16:creationId xmlns:a16="http://schemas.microsoft.com/office/drawing/2014/main" id="{7E258B16-3436-06B3-63C9-5CDF9A25A7C3}"/>
              </a:ext>
            </a:extLst>
          </p:cNvPr>
          <p:cNvSpPr>
            <a:spLocks noGrp="1"/>
          </p:cNvSpPr>
          <p:nvPr>
            <p:ph idx="1"/>
          </p:nvPr>
        </p:nvSpPr>
        <p:spPr>
          <a:xfrm>
            <a:off x="980661" y="1351721"/>
            <a:ext cx="10523952" cy="4810540"/>
          </a:xfrm>
        </p:spPr>
        <p:txBody>
          <a:bodyPr>
            <a:noAutofit/>
          </a:bodyPr>
          <a:lstStyle/>
          <a:p>
            <a:r>
              <a:rPr lang="en-US" sz="1600" b="1" dirty="0" err="1">
                <a:solidFill>
                  <a:srgbClr val="7030A0"/>
                </a:solidFill>
                <a:latin typeface="Arial Black" panose="020B0A04020102020204" pitchFamily="34" charset="0"/>
              </a:rPr>
              <a:t>Activități</a:t>
            </a:r>
            <a:r>
              <a:rPr lang="en-US" sz="1600" b="1" dirty="0">
                <a:solidFill>
                  <a:srgbClr val="7030A0"/>
                </a:solidFill>
                <a:latin typeface="Arial Black" panose="020B0A04020102020204" pitchFamily="34" charset="0"/>
              </a:rPr>
              <a:t> </a:t>
            </a:r>
            <a:r>
              <a:rPr lang="en-US" sz="1600" b="1" dirty="0" err="1">
                <a:solidFill>
                  <a:srgbClr val="7030A0"/>
                </a:solidFill>
                <a:latin typeface="Arial Black" panose="020B0A04020102020204" pitchFamily="34" charset="0"/>
              </a:rPr>
              <a:t>după</a:t>
            </a:r>
            <a:r>
              <a:rPr lang="en-US" sz="1600" b="1" dirty="0">
                <a:solidFill>
                  <a:srgbClr val="7030A0"/>
                </a:solidFill>
                <a:latin typeface="Arial Black" panose="020B0A04020102020204" pitchFamily="34" charset="0"/>
              </a:rPr>
              <a:t> </a:t>
            </a:r>
            <a:r>
              <a:rPr lang="en-US" sz="1600" b="1" dirty="0" err="1">
                <a:solidFill>
                  <a:srgbClr val="7030A0"/>
                </a:solidFill>
                <a:latin typeface="Arial Black" panose="020B0A04020102020204" pitchFamily="34" charset="0"/>
              </a:rPr>
              <a:t>cursuri</a:t>
            </a:r>
            <a:endParaRPr lang="ro-RO" sz="1600" b="1" dirty="0">
              <a:solidFill>
                <a:srgbClr val="7030A0"/>
              </a:solidFill>
              <a:latin typeface="Arial Black" panose="020B0A04020102020204" pitchFamily="34" charset="0"/>
            </a:endParaRPr>
          </a:p>
          <a:p>
            <a:pPr marL="0" indent="0">
              <a:buNone/>
            </a:pPr>
            <a:r>
              <a:rPr lang="ro-RO" sz="1400" dirty="0">
                <a:latin typeface="Arial Black" panose="020B0A04020102020204" pitchFamily="34" charset="0"/>
              </a:rPr>
              <a:t>   I.</a:t>
            </a:r>
            <a:r>
              <a:rPr lang="en-US" sz="1400" dirty="0">
                <a:latin typeface="Arial Black" panose="020B0A04020102020204" pitchFamily="34" charset="0"/>
              </a:rPr>
              <a:t> </a:t>
            </a:r>
            <a:r>
              <a:rPr lang="en-US" sz="1400" dirty="0" err="1">
                <a:latin typeface="Arial Black" panose="020B0A04020102020204" pitchFamily="34" charset="0"/>
              </a:rPr>
              <a:t>Activităţi</a:t>
            </a:r>
            <a:r>
              <a:rPr lang="en-US" sz="1400" dirty="0">
                <a:latin typeface="Arial Black" panose="020B0A04020102020204" pitchFamily="34" charset="0"/>
              </a:rPr>
              <a:t> de </a:t>
            </a:r>
            <a:r>
              <a:rPr lang="en-US" sz="1400" dirty="0" err="1">
                <a:latin typeface="Arial Black" panose="020B0A04020102020204" pitchFamily="34" charset="0"/>
              </a:rPr>
              <a:t>integrare</a:t>
            </a:r>
            <a:r>
              <a:rPr lang="en-US" sz="1400" dirty="0">
                <a:latin typeface="Arial Black" panose="020B0A04020102020204" pitchFamily="34" charset="0"/>
              </a:rPr>
              <a:t> a </a:t>
            </a:r>
            <a:r>
              <a:rPr lang="en-US" sz="1400" dirty="0" err="1">
                <a:latin typeface="Arial Black" panose="020B0A04020102020204" pitchFamily="34" charset="0"/>
              </a:rPr>
              <a:t>rezultatelor</a:t>
            </a:r>
            <a:r>
              <a:rPr lang="en-US" sz="1400" dirty="0">
                <a:latin typeface="Arial Black" panose="020B0A04020102020204" pitchFamily="34" charset="0"/>
              </a:rPr>
              <a:t> </a:t>
            </a:r>
            <a:r>
              <a:rPr lang="en-US" sz="1400" dirty="0" err="1">
                <a:latin typeface="Arial Black" panose="020B0A04020102020204" pitchFamily="34" charset="0"/>
              </a:rPr>
              <a:t>învăţării</a:t>
            </a:r>
            <a:r>
              <a:rPr lang="en-US" sz="1400" dirty="0">
                <a:latin typeface="Arial Black" panose="020B0A04020102020204" pitchFamily="34" charset="0"/>
              </a:rPr>
              <a:t> la </a:t>
            </a:r>
            <a:r>
              <a:rPr lang="en-US" sz="1400" dirty="0" err="1">
                <a:latin typeface="Arial Black" panose="020B0A04020102020204" pitchFamily="34" charset="0"/>
              </a:rPr>
              <a:t>nivelul</a:t>
            </a:r>
            <a:r>
              <a:rPr lang="en-US" sz="1400" dirty="0">
                <a:latin typeface="Arial Black" panose="020B0A04020102020204" pitchFamily="34" charset="0"/>
              </a:rPr>
              <a:t> </a:t>
            </a:r>
            <a:r>
              <a:rPr lang="en-US" sz="1400" dirty="0" err="1">
                <a:latin typeface="Arial Black" panose="020B0A04020102020204" pitchFamily="34" charset="0"/>
              </a:rPr>
              <a:t>școlii</a:t>
            </a:r>
            <a:r>
              <a:rPr lang="en-US" sz="1400" dirty="0">
                <a:latin typeface="Arial Black" panose="020B0A04020102020204" pitchFamily="34" charset="0"/>
              </a:rPr>
              <a:t>: </a:t>
            </a:r>
            <a:endParaRPr lang="ro-RO" sz="1400" dirty="0">
              <a:latin typeface="Arial Black" panose="020B0A04020102020204" pitchFamily="34" charset="0"/>
            </a:endParaRPr>
          </a:p>
          <a:p>
            <a:pPr>
              <a:buFont typeface="Wingdings" panose="05000000000000000000" pitchFamily="2" charset="2"/>
              <a:buChar char="q"/>
            </a:pPr>
            <a:r>
              <a:rPr lang="en-US" sz="1400" dirty="0">
                <a:latin typeface="Arial Black" panose="020B0A04020102020204" pitchFamily="34" charset="0"/>
              </a:rPr>
              <a:t> </a:t>
            </a:r>
            <a:r>
              <a:rPr lang="en-US" sz="1400" dirty="0" err="1">
                <a:latin typeface="Arial Black" panose="020B0A04020102020204" pitchFamily="34" charset="0"/>
              </a:rPr>
              <a:t>aplicarea</a:t>
            </a:r>
            <a:r>
              <a:rPr lang="en-US" sz="1400" dirty="0">
                <a:latin typeface="Arial Black" panose="020B0A04020102020204" pitchFamily="34" charset="0"/>
              </a:rPr>
              <a:t> la </a:t>
            </a:r>
            <a:r>
              <a:rPr lang="en-US" sz="1400" dirty="0" err="1">
                <a:latin typeface="Arial Black" panose="020B0A04020102020204" pitchFamily="34" charset="0"/>
              </a:rPr>
              <a:t>clas</a:t>
            </a:r>
            <a:r>
              <a:rPr lang="ro-RO" sz="1400" dirty="0">
                <a:latin typeface="Arial Black" panose="020B0A04020102020204" pitchFamily="34" charset="0"/>
              </a:rPr>
              <a:t>ă</a:t>
            </a:r>
            <a:r>
              <a:rPr lang="en-US" sz="1400" dirty="0">
                <a:latin typeface="Arial Black" panose="020B0A04020102020204" pitchFamily="34" charset="0"/>
              </a:rPr>
              <a:t> a </a:t>
            </a:r>
            <a:r>
              <a:rPr lang="en-US" sz="1400" dirty="0" err="1">
                <a:latin typeface="Arial Black" panose="020B0A04020102020204" pitchFamily="34" charset="0"/>
              </a:rPr>
              <a:t>cunostințelor</a:t>
            </a:r>
            <a:r>
              <a:rPr lang="en-US" sz="1400" dirty="0">
                <a:latin typeface="Arial Black" panose="020B0A04020102020204" pitchFamily="34" charset="0"/>
              </a:rPr>
              <a:t>, </a:t>
            </a:r>
            <a:r>
              <a:rPr lang="en-US" sz="1400" dirty="0" err="1">
                <a:latin typeface="Arial Black" panose="020B0A04020102020204" pitchFamily="34" charset="0"/>
              </a:rPr>
              <a:t>metodelor</a:t>
            </a:r>
            <a:r>
              <a:rPr lang="en-US" sz="1400" dirty="0">
                <a:latin typeface="Arial Black" panose="020B0A04020102020204" pitchFamily="34" charset="0"/>
              </a:rPr>
              <a:t> </a:t>
            </a:r>
            <a:r>
              <a:rPr lang="en-US" sz="1400" dirty="0" err="1">
                <a:latin typeface="Arial Black" panose="020B0A04020102020204" pitchFamily="34" charset="0"/>
              </a:rPr>
              <a:t>si</a:t>
            </a:r>
            <a:r>
              <a:rPr lang="en-US" sz="1400" dirty="0">
                <a:latin typeface="Arial Black" panose="020B0A04020102020204" pitchFamily="34" charset="0"/>
              </a:rPr>
              <a:t> </a:t>
            </a:r>
            <a:r>
              <a:rPr lang="en-US" sz="1400" dirty="0" err="1">
                <a:latin typeface="Arial Black" panose="020B0A04020102020204" pitchFamily="34" charset="0"/>
              </a:rPr>
              <a:t>strategiilor</a:t>
            </a:r>
            <a:r>
              <a:rPr lang="en-US" sz="1400" dirty="0">
                <a:latin typeface="Arial Black" panose="020B0A04020102020204" pitchFamily="34" charset="0"/>
              </a:rPr>
              <a:t> </a:t>
            </a:r>
            <a:r>
              <a:rPr lang="en-US" sz="1400" dirty="0" err="1">
                <a:latin typeface="Arial Black" panose="020B0A04020102020204" pitchFamily="34" charset="0"/>
              </a:rPr>
              <a:t>învățate</a:t>
            </a:r>
            <a:r>
              <a:rPr lang="en-US" sz="1400" dirty="0">
                <a:latin typeface="Arial Black" panose="020B0A04020102020204" pitchFamily="34" charset="0"/>
              </a:rPr>
              <a:t> la </a:t>
            </a:r>
            <a:r>
              <a:rPr lang="en-US" sz="1400" dirty="0" err="1">
                <a:latin typeface="Arial Black" panose="020B0A04020102020204" pitchFamily="34" charset="0"/>
              </a:rPr>
              <a:t>cursurile</a:t>
            </a:r>
            <a:r>
              <a:rPr lang="en-US" sz="1400" dirty="0">
                <a:latin typeface="Arial Black" panose="020B0A04020102020204" pitchFamily="34" charset="0"/>
              </a:rPr>
              <a:t> de </a:t>
            </a:r>
            <a:r>
              <a:rPr lang="en-US" sz="1400" dirty="0" err="1">
                <a:latin typeface="Arial Black" panose="020B0A04020102020204" pitchFamily="34" charset="0"/>
              </a:rPr>
              <a:t>formare</a:t>
            </a:r>
            <a:r>
              <a:rPr lang="en-US" sz="1400" dirty="0">
                <a:latin typeface="Arial Black" panose="020B0A04020102020204" pitchFamily="34" charset="0"/>
              </a:rPr>
              <a:t>; </a:t>
            </a:r>
            <a:endParaRPr lang="ro-RO" sz="1400" dirty="0">
              <a:latin typeface="Arial Black" panose="020B0A04020102020204" pitchFamily="34" charset="0"/>
            </a:endParaRPr>
          </a:p>
          <a:p>
            <a:pPr>
              <a:buFont typeface="Wingdings" panose="05000000000000000000" pitchFamily="2" charset="2"/>
              <a:buChar char="q"/>
            </a:pPr>
            <a:r>
              <a:rPr lang="en-US" sz="1400" dirty="0">
                <a:latin typeface="Arial Black" panose="020B0A04020102020204" pitchFamily="34" charset="0"/>
              </a:rPr>
              <a:t> </a:t>
            </a:r>
            <a:r>
              <a:rPr lang="en-US" sz="1400" dirty="0" err="1">
                <a:latin typeface="Arial Black" panose="020B0A04020102020204" pitchFamily="34" charset="0"/>
              </a:rPr>
              <a:t>activități</a:t>
            </a:r>
            <a:r>
              <a:rPr lang="en-US" sz="1400" dirty="0">
                <a:latin typeface="Arial Black" panose="020B0A04020102020204" pitchFamily="34" charset="0"/>
              </a:rPr>
              <a:t> </a:t>
            </a:r>
            <a:r>
              <a:rPr lang="en-US" sz="1400" dirty="0" err="1">
                <a:latin typeface="Arial Black" panose="020B0A04020102020204" pitchFamily="34" charset="0"/>
              </a:rPr>
              <a:t>extracurriculare</a:t>
            </a:r>
            <a:r>
              <a:rPr lang="en-US" sz="1400" dirty="0">
                <a:latin typeface="Arial Black" panose="020B0A04020102020204" pitchFamily="34" charset="0"/>
              </a:rPr>
              <a:t> ;</a:t>
            </a:r>
            <a:endParaRPr lang="ro-RO" sz="1400" dirty="0">
              <a:latin typeface="Arial Black" panose="020B0A04020102020204" pitchFamily="34" charset="0"/>
            </a:endParaRPr>
          </a:p>
          <a:p>
            <a:pPr>
              <a:buFont typeface="Wingdings" panose="05000000000000000000" pitchFamily="2" charset="2"/>
              <a:buChar char="q"/>
            </a:pPr>
            <a:r>
              <a:rPr lang="ro-RO" sz="1400" dirty="0">
                <a:latin typeface="Arial Black" panose="020B0A04020102020204" pitchFamily="34" charset="0"/>
              </a:rPr>
              <a:t>  proiecte </a:t>
            </a:r>
            <a:r>
              <a:rPr lang="ro-RO" sz="1400" dirty="0" err="1">
                <a:latin typeface="Arial Black" panose="020B0A04020102020204" pitchFamily="34" charset="0"/>
              </a:rPr>
              <a:t>educationale</a:t>
            </a:r>
            <a:r>
              <a:rPr lang="ro-RO" sz="1400" dirty="0">
                <a:latin typeface="Arial Black" panose="020B0A04020102020204" pitchFamily="34" charset="0"/>
              </a:rPr>
              <a:t> în Săptămâna Școala Altfel și Săptămâna Școala Verde</a:t>
            </a:r>
          </a:p>
          <a:p>
            <a:pPr>
              <a:buFont typeface="Wingdings" panose="05000000000000000000" pitchFamily="2" charset="2"/>
              <a:buChar char="q"/>
            </a:pPr>
            <a:r>
              <a:rPr lang="en-US" sz="1400" dirty="0">
                <a:latin typeface="Arial Black" panose="020B0A04020102020204" pitchFamily="34" charset="0"/>
              </a:rPr>
              <a:t> </a:t>
            </a:r>
            <a:r>
              <a:rPr lang="en-US" sz="1400" dirty="0" err="1">
                <a:latin typeface="Arial Black" panose="020B0A04020102020204" pitchFamily="34" charset="0"/>
              </a:rPr>
              <a:t>activități</a:t>
            </a:r>
            <a:r>
              <a:rPr lang="en-US" sz="1400" dirty="0">
                <a:latin typeface="Arial Black" panose="020B0A04020102020204" pitchFamily="34" charset="0"/>
              </a:rPr>
              <a:t> </a:t>
            </a:r>
            <a:r>
              <a:rPr lang="ro-RO" sz="1400" dirty="0">
                <a:latin typeface="Arial Black" panose="020B0A04020102020204" pitchFamily="34" charset="0"/>
              </a:rPr>
              <a:t>interactive cu părinții;</a:t>
            </a:r>
          </a:p>
          <a:p>
            <a:pPr>
              <a:buFont typeface="Wingdings" panose="05000000000000000000" pitchFamily="2" charset="2"/>
              <a:buChar char="q"/>
            </a:pPr>
            <a:r>
              <a:rPr lang="en-US" sz="1400" dirty="0">
                <a:latin typeface="Arial Black" panose="020B0A04020102020204" pitchFamily="34" charset="0"/>
              </a:rPr>
              <a:t> </a:t>
            </a:r>
            <a:r>
              <a:rPr lang="ro-RO" sz="1400" dirty="0">
                <a:latin typeface="Arial Black" panose="020B0A04020102020204" pitchFamily="34" charset="0"/>
              </a:rPr>
              <a:t>prezentarea </a:t>
            </a:r>
            <a:r>
              <a:rPr lang="en-US" sz="1400" dirty="0" err="1">
                <a:latin typeface="Arial Black" panose="020B0A04020102020204" pitchFamily="34" charset="0"/>
              </a:rPr>
              <a:t>proiect</a:t>
            </a:r>
            <a:r>
              <a:rPr lang="ro-RO" sz="1400" dirty="0">
                <a:latin typeface="Arial Black" panose="020B0A04020102020204" pitchFamily="34" charset="0"/>
              </a:rPr>
              <a:t>ului pe platforma </a:t>
            </a:r>
            <a:r>
              <a:rPr lang="en-US" sz="1400" dirty="0">
                <a:latin typeface="Arial Black" panose="020B0A04020102020204" pitchFamily="34" charset="0"/>
              </a:rPr>
              <a:t> eTwinning; </a:t>
            </a:r>
            <a:endParaRPr lang="ro-RO" sz="1400" dirty="0">
              <a:latin typeface="Arial Black" panose="020B0A04020102020204" pitchFamily="34" charset="0"/>
            </a:endParaRPr>
          </a:p>
          <a:p>
            <a:pPr>
              <a:buFont typeface="Wingdings" panose="05000000000000000000" pitchFamily="2" charset="2"/>
              <a:buChar char="q"/>
            </a:pPr>
            <a:r>
              <a:rPr lang="ro-RO" sz="1400" dirty="0">
                <a:latin typeface="Arial Black" panose="020B0A04020102020204" pitchFamily="34" charset="0"/>
              </a:rPr>
              <a:t>II.  </a:t>
            </a:r>
            <a:r>
              <a:rPr lang="en-US" sz="1400" dirty="0" err="1">
                <a:latin typeface="Arial Black" panose="020B0A04020102020204" pitchFamily="34" charset="0"/>
              </a:rPr>
              <a:t>Activități</a:t>
            </a:r>
            <a:r>
              <a:rPr lang="en-US" sz="1400" dirty="0">
                <a:latin typeface="Arial Black" panose="020B0A04020102020204" pitchFamily="34" charset="0"/>
              </a:rPr>
              <a:t> de </a:t>
            </a:r>
            <a:r>
              <a:rPr lang="en-US" sz="1400" dirty="0" err="1">
                <a:latin typeface="Arial Black" panose="020B0A04020102020204" pitchFamily="34" charset="0"/>
              </a:rPr>
              <a:t>diseminare</a:t>
            </a:r>
            <a:r>
              <a:rPr lang="en-US" sz="1400" dirty="0">
                <a:latin typeface="Arial Black" panose="020B0A04020102020204" pitchFamily="34" charset="0"/>
              </a:rPr>
              <a:t> </a:t>
            </a:r>
            <a:r>
              <a:rPr lang="ro-RO" sz="1400" dirty="0">
                <a:latin typeface="Arial Black" panose="020B0A04020102020204" pitchFamily="34" charset="0"/>
              </a:rPr>
              <a:t>ș</a:t>
            </a:r>
            <a:r>
              <a:rPr lang="en-US" sz="1400" dirty="0" err="1">
                <a:latin typeface="Arial Black" panose="020B0A04020102020204" pitchFamily="34" charset="0"/>
              </a:rPr>
              <a:t>i</a:t>
            </a:r>
            <a:r>
              <a:rPr lang="en-US" sz="1400" dirty="0">
                <a:latin typeface="Arial Black" panose="020B0A04020102020204" pitchFamily="34" charset="0"/>
              </a:rPr>
              <a:t> </a:t>
            </a:r>
            <a:r>
              <a:rPr lang="en-US" sz="1400" dirty="0" err="1">
                <a:latin typeface="Arial Black" panose="020B0A04020102020204" pitchFamily="34" charset="0"/>
              </a:rPr>
              <a:t>valorizare</a:t>
            </a:r>
            <a:r>
              <a:rPr lang="en-US" sz="1400" dirty="0">
                <a:latin typeface="Arial Black" panose="020B0A04020102020204" pitchFamily="34" charset="0"/>
              </a:rPr>
              <a:t> a </a:t>
            </a:r>
            <a:r>
              <a:rPr lang="en-US" sz="1400" dirty="0" err="1">
                <a:latin typeface="Arial Black" panose="020B0A04020102020204" pitchFamily="34" charset="0"/>
              </a:rPr>
              <a:t>rezultatelor</a:t>
            </a:r>
            <a:r>
              <a:rPr lang="en-US" sz="1400" dirty="0">
                <a:latin typeface="Arial Black" panose="020B0A04020102020204" pitchFamily="34" charset="0"/>
              </a:rPr>
              <a:t>: </a:t>
            </a:r>
            <a:endParaRPr lang="ro-RO" sz="1400" dirty="0">
              <a:latin typeface="Arial Black" panose="020B0A04020102020204" pitchFamily="34" charset="0"/>
            </a:endParaRPr>
          </a:p>
          <a:p>
            <a:pPr>
              <a:buFont typeface="Wingdings" panose="05000000000000000000" pitchFamily="2" charset="2"/>
              <a:buChar char="q"/>
            </a:pPr>
            <a:r>
              <a:rPr lang="en-US" sz="1400" dirty="0" err="1">
                <a:latin typeface="Arial Black" panose="020B0A04020102020204" pitchFamily="34" charset="0"/>
              </a:rPr>
              <a:t>activități</a:t>
            </a:r>
            <a:r>
              <a:rPr lang="en-US" sz="1400" dirty="0">
                <a:latin typeface="Arial Black" panose="020B0A04020102020204" pitchFamily="34" charset="0"/>
              </a:rPr>
              <a:t> de </a:t>
            </a:r>
            <a:r>
              <a:rPr lang="en-US" sz="1400" dirty="0" err="1">
                <a:latin typeface="Arial Black" panose="020B0A04020102020204" pitchFamily="34" charset="0"/>
              </a:rPr>
              <a:t>îndrumare</a:t>
            </a:r>
            <a:r>
              <a:rPr lang="en-US" sz="1400" dirty="0">
                <a:latin typeface="Arial Black" panose="020B0A04020102020204" pitchFamily="34" charset="0"/>
              </a:rPr>
              <a:t> a </a:t>
            </a:r>
            <a:r>
              <a:rPr lang="en-US" sz="1400" dirty="0" err="1">
                <a:latin typeface="Arial Black" panose="020B0A04020102020204" pitchFamily="34" charset="0"/>
              </a:rPr>
              <a:t>colegilor</a:t>
            </a:r>
            <a:r>
              <a:rPr lang="en-US" sz="1400" dirty="0">
                <a:latin typeface="Arial Black" panose="020B0A04020102020204" pitchFamily="34" charset="0"/>
              </a:rPr>
              <a:t> care nu au </a:t>
            </a:r>
            <a:r>
              <a:rPr lang="en-US" sz="1400" dirty="0" err="1">
                <a:latin typeface="Arial Black" panose="020B0A04020102020204" pitchFamily="34" charset="0"/>
              </a:rPr>
              <a:t>participat</a:t>
            </a:r>
            <a:r>
              <a:rPr lang="en-US" sz="1400" dirty="0">
                <a:latin typeface="Arial Black" panose="020B0A04020102020204" pitchFamily="34" charset="0"/>
              </a:rPr>
              <a:t> la </a:t>
            </a:r>
            <a:r>
              <a:rPr lang="en-US" sz="1400" dirty="0" err="1">
                <a:latin typeface="Arial Black" panose="020B0A04020102020204" pitchFamily="34" charset="0"/>
              </a:rPr>
              <a:t>activitatea</a:t>
            </a:r>
            <a:r>
              <a:rPr lang="en-US" sz="1400" dirty="0">
                <a:latin typeface="Arial Black" panose="020B0A04020102020204" pitchFamily="34" charset="0"/>
              </a:rPr>
              <a:t> de </a:t>
            </a:r>
            <a:r>
              <a:rPr lang="en-US" sz="1400" dirty="0" err="1">
                <a:latin typeface="Arial Black" panose="020B0A04020102020204" pitchFamily="34" charset="0"/>
              </a:rPr>
              <a:t>formare</a:t>
            </a:r>
            <a:r>
              <a:rPr lang="en-US" sz="1400" dirty="0">
                <a:latin typeface="Arial Black" panose="020B0A04020102020204" pitchFamily="34" charset="0"/>
              </a:rPr>
              <a:t> (</a:t>
            </a:r>
            <a:r>
              <a:rPr lang="en-US" sz="1400" dirty="0" err="1">
                <a:latin typeface="Arial Black" panose="020B0A04020102020204" pitchFamily="34" charset="0"/>
              </a:rPr>
              <a:t>ateliere</a:t>
            </a:r>
            <a:r>
              <a:rPr lang="en-US" sz="1400" dirty="0">
                <a:latin typeface="Arial Black" panose="020B0A04020102020204" pitchFamily="34" charset="0"/>
              </a:rPr>
              <a:t> de </a:t>
            </a:r>
            <a:r>
              <a:rPr lang="en-US" sz="1400" dirty="0" err="1">
                <a:latin typeface="Arial Black" panose="020B0A04020102020204" pitchFamily="34" charset="0"/>
              </a:rPr>
              <a:t>formare</a:t>
            </a:r>
            <a:r>
              <a:rPr lang="en-US" sz="1400" dirty="0">
                <a:latin typeface="Arial Black" panose="020B0A04020102020204" pitchFamily="34" charset="0"/>
              </a:rPr>
              <a:t>) </a:t>
            </a:r>
            <a:endParaRPr lang="ro-RO" sz="1400" dirty="0">
              <a:latin typeface="Arial Black" panose="020B0A04020102020204" pitchFamily="34" charset="0"/>
            </a:endParaRPr>
          </a:p>
          <a:p>
            <a:pPr>
              <a:buFont typeface="Wingdings" panose="05000000000000000000" pitchFamily="2" charset="2"/>
              <a:buChar char="q"/>
            </a:pPr>
            <a:r>
              <a:rPr lang="en-US" sz="1400" dirty="0" err="1">
                <a:latin typeface="Arial Black" panose="020B0A04020102020204" pitchFamily="34" charset="0"/>
              </a:rPr>
              <a:t>activități</a:t>
            </a:r>
            <a:r>
              <a:rPr lang="en-US" sz="1400" dirty="0">
                <a:latin typeface="Arial Black" panose="020B0A04020102020204" pitchFamily="34" charset="0"/>
              </a:rPr>
              <a:t> demonstrative </a:t>
            </a:r>
            <a:r>
              <a:rPr lang="en-US" sz="1400" dirty="0" err="1">
                <a:latin typeface="Arial Black" panose="020B0A04020102020204" pitchFamily="34" charset="0"/>
              </a:rPr>
              <a:t>în</a:t>
            </a:r>
            <a:r>
              <a:rPr lang="en-US" sz="1400" dirty="0">
                <a:latin typeface="Arial Black" panose="020B0A04020102020204" pitchFamily="34" charset="0"/>
              </a:rPr>
              <a:t> </a:t>
            </a:r>
            <a:r>
              <a:rPr lang="en-US" sz="1400" dirty="0" err="1">
                <a:latin typeface="Arial Black" panose="020B0A04020102020204" pitchFamily="34" charset="0"/>
              </a:rPr>
              <a:t>cadrul</a:t>
            </a:r>
            <a:r>
              <a:rPr lang="en-US" sz="1400" dirty="0">
                <a:latin typeface="Arial Black" panose="020B0A04020102020204" pitchFamily="34" charset="0"/>
              </a:rPr>
              <a:t> </a:t>
            </a:r>
            <a:r>
              <a:rPr lang="en-US" sz="1400" dirty="0" err="1">
                <a:latin typeface="Arial Black" panose="020B0A04020102020204" pitchFamily="34" charset="0"/>
              </a:rPr>
              <a:t>comisiei</a:t>
            </a:r>
            <a:r>
              <a:rPr lang="en-US" sz="1400" dirty="0">
                <a:latin typeface="Arial Black" panose="020B0A04020102020204" pitchFamily="34" charset="0"/>
              </a:rPr>
              <a:t> </a:t>
            </a:r>
            <a:r>
              <a:rPr lang="en-US" sz="1400" dirty="0" err="1">
                <a:latin typeface="Arial Black" panose="020B0A04020102020204" pitchFamily="34" charset="0"/>
              </a:rPr>
              <a:t>pentru</a:t>
            </a:r>
            <a:r>
              <a:rPr lang="en-US" sz="1400" dirty="0">
                <a:latin typeface="Arial Black" panose="020B0A04020102020204" pitchFamily="34" charset="0"/>
              </a:rPr>
              <a:t> curriculum, cu </a:t>
            </a:r>
            <a:r>
              <a:rPr lang="en-US" sz="1400" dirty="0" err="1">
                <a:latin typeface="Arial Black" panose="020B0A04020102020204" pitchFamily="34" charset="0"/>
              </a:rPr>
              <a:t>scopul</a:t>
            </a:r>
            <a:r>
              <a:rPr lang="en-US" sz="1400" dirty="0">
                <a:latin typeface="Arial Black" panose="020B0A04020102020204" pitchFamily="34" charset="0"/>
              </a:rPr>
              <a:t> </a:t>
            </a:r>
            <a:r>
              <a:rPr lang="en-US" sz="1400" dirty="0" err="1">
                <a:latin typeface="Arial Black" panose="020B0A04020102020204" pitchFamily="34" charset="0"/>
              </a:rPr>
              <a:t>prezentarii</a:t>
            </a:r>
            <a:r>
              <a:rPr lang="en-US" sz="1400" dirty="0">
                <a:latin typeface="Arial Black" panose="020B0A04020102020204" pitchFamily="34" charset="0"/>
              </a:rPr>
              <a:t> </a:t>
            </a:r>
            <a:r>
              <a:rPr lang="en-US" sz="1400" dirty="0" err="1">
                <a:latin typeface="Arial Black" panose="020B0A04020102020204" pitchFamily="34" charset="0"/>
              </a:rPr>
              <a:t>metodelor</a:t>
            </a:r>
            <a:r>
              <a:rPr lang="en-US" sz="1400" dirty="0">
                <a:latin typeface="Arial Black" panose="020B0A04020102020204" pitchFamily="34" charset="0"/>
              </a:rPr>
              <a:t> </a:t>
            </a:r>
            <a:r>
              <a:rPr lang="en-US" sz="1400" dirty="0" err="1">
                <a:latin typeface="Arial Black" panose="020B0A04020102020204" pitchFamily="34" charset="0"/>
              </a:rPr>
              <a:t>si</a:t>
            </a:r>
            <a:r>
              <a:rPr lang="en-US" sz="1400" dirty="0">
                <a:latin typeface="Arial Black" panose="020B0A04020102020204" pitchFamily="34" charset="0"/>
              </a:rPr>
              <a:t> </a:t>
            </a:r>
            <a:r>
              <a:rPr lang="en-US" sz="1400" dirty="0" err="1">
                <a:latin typeface="Arial Black" panose="020B0A04020102020204" pitchFamily="34" charset="0"/>
              </a:rPr>
              <a:t>strategiilor</a:t>
            </a:r>
            <a:r>
              <a:rPr lang="en-US" sz="1400" dirty="0">
                <a:latin typeface="Arial Black" panose="020B0A04020102020204" pitchFamily="34" charset="0"/>
              </a:rPr>
              <a:t> </a:t>
            </a:r>
            <a:r>
              <a:rPr lang="en-US" sz="1400" dirty="0" err="1">
                <a:latin typeface="Arial Black" panose="020B0A04020102020204" pitchFamily="34" charset="0"/>
              </a:rPr>
              <a:t>didactice</a:t>
            </a:r>
            <a:r>
              <a:rPr lang="en-US" sz="1400" dirty="0">
                <a:latin typeface="Arial Black" panose="020B0A04020102020204" pitchFamily="34" charset="0"/>
              </a:rPr>
              <a:t> </a:t>
            </a:r>
            <a:r>
              <a:rPr lang="en-US" sz="1400" dirty="0" err="1">
                <a:latin typeface="Arial Black" panose="020B0A04020102020204" pitchFamily="34" charset="0"/>
              </a:rPr>
              <a:t>dobandite</a:t>
            </a:r>
            <a:endParaRPr lang="ro-RO" sz="1400" dirty="0">
              <a:latin typeface="Arial Black" panose="020B0A04020102020204" pitchFamily="34" charset="0"/>
            </a:endParaRPr>
          </a:p>
          <a:p>
            <a:pPr>
              <a:buFont typeface="Wingdings" panose="05000000000000000000" pitchFamily="2" charset="2"/>
              <a:buChar char="q"/>
            </a:pPr>
            <a:r>
              <a:rPr lang="en-US" sz="1400" dirty="0">
                <a:latin typeface="Arial Black" panose="020B0A04020102020204" pitchFamily="34" charset="0"/>
              </a:rPr>
              <a:t>  </a:t>
            </a:r>
            <a:r>
              <a:rPr lang="en-US" sz="1400" dirty="0" err="1">
                <a:latin typeface="Arial Black" panose="020B0A04020102020204" pitchFamily="34" charset="0"/>
              </a:rPr>
              <a:t>informări</a:t>
            </a:r>
            <a:r>
              <a:rPr lang="en-US" sz="1400" dirty="0">
                <a:latin typeface="Arial Black" panose="020B0A04020102020204" pitchFamily="34" charset="0"/>
              </a:rPr>
              <a:t> </a:t>
            </a:r>
            <a:r>
              <a:rPr lang="en-US" sz="1400" dirty="0" err="1">
                <a:latin typeface="Arial Black" panose="020B0A04020102020204" pitchFamily="34" charset="0"/>
              </a:rPr>
              <a:t>despre</a:t>
            </a:r>
            <a:r>
              <a:rPr lang="en-US" sz="1400" dirty="0">
                <a:latin typeface="Arial Black" panose="020B0A04020102020204" pitchFamily="34" charset="0"/>
              </a:rPr>
              <a:t> </a:t>
            </a:r>
            <a:r>
              <a:rPr lang="en-US" sz="1400" dirty="0" err="1">
                <a:latin typeface="Arial Black" panose="020B0A04020102020204" pitchFamily="34" charset="0"/>
              </a:rPr>
              <a:t>activitățile</a:t>
            </a:r>
            <a:r>
              <a:rPr lang="en-US" sz="1400" dirty="0">
                <a:latin typeface="Arial Black" panose="020B0A04020102020204" pitchFamily="34" charset="0"/>
              </a:rPr>
              <a:t> </a:t>
            </a:r>
            <a:r>
              <a:rPr lang="en-US" sz="1400" dirty="0" err="1">
                <a:latin typeface="Arial Black" panose="020B0A04020102020204" pitchFamily="34" charset="0"/>
              </a:rPr>
              <a:t>proiectului</a:t>
            </a:r>
            <a:r>
              <a:rPr lang="en-US" sz="1400" dirty="0">
                <a:latin typeface="Arial Black" panose="020B0A04020102020204" pitchFamily="34" charset="0"/>
              </a:rPr>
              <a:t> pe site-</a:t>
            </a:r>
            <a:r>
              <a:rPr lang="en-US" sz="1400" dirty="0" err="1">
                <a:latin typeface="Arial Black" panose="020B0A04020102020204" pitchFamily="34" charset="0"/>
              </a:rPr>
              <a:t>ul</a:t>
            </a:r>
            <a:r>
              <a:rPr lang="en-US" sz="1400" dirty="0">
                <a:latin typeface="Arial Black" panose="020B0A04020102020204" pitchFamily="34" charset="0"/>
              </a:rPr>
              <a:t> </a:t>
            </a:r>
            <a:r>
              <a:rPr lang="en-US" sz="1400" dirty="0" err="1">
                <a:latin typeface="Arial Black" panose="020B0A04020102020204" pitchFamily="34" charset="0"/>
              </a:rPr>
              <a:t>scolii</a:t>
            </a:r>
            <a:r>
              <a:rPr lang="en-US" sz="1400" dirty="0">
                <a:latin typeface="Arial Black" panose="020B0A04020102020204" pitchFamily="34" charset="0"/>
              </a:rPr>
              <a:t>/</a:t>
            </a:r>
            <a:r>
              <a:rPr lang="en-US" sz="1400" dirty="0" err="1">
                <a:latin typeface="Arial Black" panose="020B0A04020102020204" pitchFamily="34" charset="0"/>
              </a:rPr>
              <a:t>rețele</a:t>
            </a:r>
            <a:r>
              <a:rPr lang="en-US" sz="1400" dirty="0">
                <a:latin typeface="Arial Black" panose="020B0A04020102020204" pitchFamily="34" charset="0"/>
              </a:rPr>
              <a:t> de </a:t>
            </a:r>
            <a:r>
              <a:rPr lang="en-US" sz="1400" dirty="0" err="1">
                <a:latin typeface="Arial Black" panose="020B0A04020102020204" pitchFamily="34" charset="0"/>
              </a:rPr>
              <a:t>socializare</a:t>
            </a:r>
            <a:r>
              <a:rPr lang="en-US" sz="1400" dirty="0">
                <a:latin typeface="Arial Black" panose="020B0A04020102020204" pitchFamily="34" charset="0"/>
              </a:rPr>
              <a:t>, </a:t>
            </a:r>
            <a:r>
              <a:rPr lang="ro-RO" sz="1400" dirty="0">
                <a:latin typeface="Arial Black" panose="020B0A04020102020204" pitchFamily="34" charset="0"/>
              </a:rPr>
              <a:t> </a:t>
            </a:r>
            <a:r>
              <a:rPr lang="en-US" sz="1400" dirty="0" err="1">
                <a:latin typeface="Arial Black" panose="020B0A04020102020204" pitchFamily="34" charset="0"/>
              </a:rPr>
              <a:t>articole</a:t>
            </a:r>
            <a:r>
              <a:rPr lang="en-US" sz="1400" dirty="0">
                <a:latin typeface="Arial Black" panose="020B0A04020102020204" pitchFamily="34" charset="0"/>
              </a:rPr>
              <a:t> de</a:t>
            </a:r>
            <a:r>
              <a:rPr lang="ro-RO" sz="1400" dirty="0">
                <a:latin typeface="Arial Black" panose="020B0A04020102020204" pitchFamily="34" charset="0"/>
              </a:rPr>
              <a:t> presă</a:t>
            </a:r>
            <a:endParaRPr lang="en-US" sz="1400" dirty="0">
              <a:latin typeface="Arial Black" panose="020B0A04020102020204" pitchFamily="34" charset="0"/>
            </a:endParaRPr>
          </a:p>
        </p:txBody>
      </p:sp>
      <p:pic>
        <p:nvPicPr>
          <p:cNvPr id="4" name="Imagine 3">
            <a:extLst>
              <a:ext uri="{FF2B5EF4-FFF2-40B4-BE49-F238E27FC236}">
                <a16:creationId xmlns:a16="http://schemas.microsoft.com/office/drawing/2014/main" id="{0F30A143-BFCD-EBCC-3677-7A5E6A3AB8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0661" y="740853"/>
            <a:ext cx="1828799" cy="524728"/>
          </a:xfrm>
          <a:prstGeom prst="rect">
            <a:avLst/>
          </a:prstGeom>
        </p:spPr>
      </p:pic>
    </p:spTree>
    <p:extLst>
      <p:ext uri="{BB962C8B-B14F-4D97-AF65-F5344CB8AC3E}">
        <p14:creationId xmlns:p14="http://schemas.microsoft.com/office/powerpoint/2010/main" val="1602617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D95C3B90-8E4B-993B-E593-21303FB903A6}"/>
              </a:ext>
            </a:extLst>
          </p:cNvPr>
          <p:cNvSpPr>
            <a:spLocks noGrp="1"/>
          </p:cNvSpPr>
          <p:nvPr>
            <p:ph type="title"/>
          </p:nvPr>
        </p:nvSpPr>
        <p:spPr>
          <a:xfrm>
            <a:off x="2592925" y="624110"/>
            <a:ext cx="8911687" cy="661351"/>
          </a:xfrm>
        </p:spPr>
        <p:txBody>
          <a:bodyPr>
            <a:noAutofit/>
          </a:bodyPr>
          <a:lstStyle/>
          <a:p>
            <a:pPr algn="ctr"/>
            <a:r>
              <a:rPr lang="ro-RO" sz="3200" dirty="0">
                <a:solidFill>
                  <a:srgbClr val="0070C0"/>
                </a:solidFill>
                <a:latin typeface="Georgia" panose="02040502050405020303" pitchFamily="18" charset="0"/>
              </a:rPr>
              <a:t>BUGETUL PROIECTULUI</a:t>
            </a:r>
            <a:endParaRPr lang="en-US" sz="3200" dirty="0">
              <a:solidFill>
                <a:srgbClr val="0070C0"/>
              </a:solidFill>
              <a:latin typeface="Georgia" panose="02040502050405020303" pitchFamily="18" charset="0"/>
            </a:endParaRPr>
          </a:p>
        </p:txBody>
      </p:sp>
      <p:graphicFrame>
        <p:nvGraphicFramePr>
          <p:cNvPr id="4" name="Substituent conținut 3">
            <a:extLst>
              <a:ext uri="{FF2B5EF4-FFF2-40B4-BE49-F238E27FC236}">
                <a16:creationId xmlns:a16="http://schemas.microsoft.com/office/drawing/2014/main" id="{430EB823-440F-3003-3AD0-13E69679C8CC}"/>
              </a:ext>
            </a:extLst>
          </p:cNvPr>
          <p:cNvGraphicFramePr>
            <a:graphicFrameLocks noGrp="1"/>
          </p:cNvGraphicFramePr>
          <p:nvPr>
            <p:ph idx="1"/>
            <p:extLst>
              <p:ext uri="{D42A27DB-BD31-4B8C-83A1-F6EECF244321}">
                <p14:modId xmlns:p14="http://schemas.microsoft.com/office/powerpoint/2010/main" val="527877393"/>
              </p:ext>
            </p:extLst>
          </p:nvPr>
        </p:nvGraphicFramePr>
        <p:xfrm>
          <a:off x="1285461" y="1404731"/>
          <a:ext cx="10351673" cy="4363720"/>
        </p:xfrm>
        <a:graphic>
          <a:graphicData uri="http://schemas.openxmlformats.org/drawingml/2006/table">
            <a:tbl>
              <a:tblPr firstRow="1" bandRow="1">
                <a:tableStyleId>{5C22544A-7EE6-4342-B048-85BDC9FD1C3A}</a:tableStyleId>
              </a:tblPr>
              <a:tblGrid>
                <a:gridCol w="3431679">
                  <a:extLst>
                    <a:ext uri="{9D8B030D-6E8A-4147-A177-3AD203B41FA5}">
                      <a16:colId xmlns:a16="http://schemas.microsoft.com/office/drawing/2014/main" val="106007175"/>
                    </a:ext>
                  </a:extLst>
                </a:gridCol>
                <a:gridCol w="4794383">
                  <a:extLst>
                    <a:ext uri="{9D8B030D-6E8A-4147-A177-3AD203B41FA5}">
                      <a16:colId xmlns:a16="http://schemas.microsoft.com/office/drawing/2014/main" val="71580038"/>
                    </a:ext>
                  </a:extLst>
                </a:gridCol>
                <a:gridCol w="2125611">
                  <a:extLst>
                    <a:ext uri="{9D8B030D-6E8A-4147-A177-3AD203B41FA5}">
                      <a16:colId xmlns:a16="http://schemas.microsoft.com/office/drawing/2014/main" val="1442222339"/>
                    </a:ext>
                  </a:extLst>
                </a:gridCol>
              </a:tblGrid>
              <a:tr h="370840">
                <a:tc>
                  <a:txBody>
                    <a:bodyPr/>
                    <a:lstStyle/>
                    <a:p>
                      <a:r>
                        <a:rPr lang="en-US" dirty="0" err="1"/>
                        <a:t>Categoria</a:t>
                      </a:r>
                      <a:r>
                        <a:rPr lang="en-US" dirty="0"/>
                        <a:t> </a:t>
                      </a:r>
                      <a:r>
                        <a:rPr lang="en-US" dirty="0" err="1"/>
                        <a:t>bugetară</a:t>
                      </a:r>
                      <a:r>
                        <a:rPr lang="en-US" dirty="0"/>
                        <a:t> </a:t>
                      </a:r>
                    </a:p>
                  </a:txBody>
                  <a:tcPr/>
                </a:tc>
                <a:tc>
                  <a:txBody>
                    <a:bodyPr/>
                    <a:lstStyle/>
                    <a:p>
                      <a:r>
                        <a:rPr lang="en-US" dirty="0" err="1"/>
                        <a:t>Scopul</a:t>
                      </a:r>
                      <a:r>
                        <a:rPr lang="en-US" dirty="0"/>
                        <a:t> </a:t>
                      </a:r>
                      <a:r>
                        <a:rPr lang="en-US" dirty="0" err="1"/>
                        <a:t>folosirii</a:t>
                      </a:r>
                      <a:r>
                        <a:rPr lang="en-US" dirty="0"/>
                        <a:t> </a:t>
                      </a:r>
                      <a:r>
                        <a:rPr lang="en-US" dirty="0" err="1"/>
                        <a:t>grantului</a:t>
                      </a:r>
                      <a:endParaRPr lang="en-US" dirty="0"/>
                    </a:p>
                  </a:txBody>
                  <a:tcPr/>
                </a:tc>
                <a:tc>
                  <a:txBody>
                    <a:bodyPr/>
                    <a:lstStyle/>
                    <a:p>
                      <a:r>
                        <a:rPr lang="fr-FR" dirty="0"/>
                        <a:t>Grant </a:t>
                      </a:r>
                      <a:r>
                        <a:rPr lang="fr-FR" dirty="0" err="1"/>
                        <a:t>solicitat</a:t>
                      </a:r>
                      <a:r>
                        <a:rPr lang="fr-FR" dirty="0"/>
                        <a:t> </a:t>
                      </a:r>
                      <a:r>
                        <a:rPr lang="fr-FR" dirty="0" err="1"/>
                        <a:t>și</a:t>
                      </a:r>
                      <a:r>
                        <a:rPr lang="fr-FR" dirty="0"/>
                        <a:t> </a:t>
                      </a:r>
                      <a:r>
                        <a:rPr lang="fr-FR" dirty="0" err="1"/>
                        <a:t>aprobat</a:t>
                      </a:r>
                      <a:r>
                        <a:rPr lang="fr-FR" dirty="0"/>
                        <a:t> (EURO)</a:t>
                      </a:r>
                      <a:endParaRPr lang="en-US" dirty="0"/>
                    </a:p>
                  </a:txBody>
                  <a:tcPr/>
                </a:tc>
                <a:extLst>
                  <a:ext uri="{0D108BD9-81ED-4DB2-BD59-A6C34878D82A}">
                    <a16:rowId xmlns:a16="http://schemas.microsoft.com/office/drawing/2014/main" val="1689730526"/>
                  </a:ext>
                </a:extLst>
              </a:tr>
              <a:tr h="370840">
                <a:tc>
                  <a:txBody>
                    <a:bodyPr/>
                    <a:lstStyle/>
                    <a:p>
                      <a:r>
                        <a:rPr lang="en-US" sz="1400" dirty="0" err="1">
                          <a:latin typeface="Arial Black" panose="020B0A04020102020204" pitchFamily="34" charset="0"/>
                        </a:rPr>
                        <a:t>Sprijin</a:t>
                      </a:r>
                      <a:r>
                        <a:rPr lang="en-US" sz="1400" dirty="0">
                          <a:latin typeface="Arial Black" panose="020B0A04020102020204" pitchFamily="34" charset="0"/>
                        </a:rPr>
                        <a:t> individual/ </a:t>
                      </a:r>
                      <a:r>
                        <a:rPr lang="en-US" sz="1400" dirty="0" err="1">
                          <a:latin typeface="Arial Black" panose="020B0A04020102020204" pitchFamily="34" charset="0"/>
                        </a:rPr>
                        <a:t>sprijin</a:t>
                      </a:r>
                      <a:r>
                        <a:rPr lang="en-US" sz="1400" dirty="0">
                          <a:latin typeface="Arial Black" panose="020B0A04020102020204" pitchFamily="34" charset="0"/>
                        </a:rPr>
                        <a:t> </a:t>
                      </a:r>
                      <a:r>
                        <a:rPr lang="en-US" sz="1400" dirty="0" err="1">
                          <a:latin typeface="Arial Black" panose="020B0A04020102020204" pitchFamily="34" charset="0"/>
                        </a:rPr>
                        <a:t>pentru</a:t>
                      </a:r>
                      <a:r>
                        <a:rPr lang="en-US" sz="1400" dirty="0">
                          <a:latin typeface="Arial Black" panose="020B0A04020102020204" pitchFamily="34" charset="0"/>
                        </a:rPr>
                        <a:t> </a:t>
                      </a:r>
                      <a:r>
                        <a:rPr lang="en-US" sz="1400" dirty="0" err="1">
                          <a:latin typeface="Arial Black" panose="020B0A04020102020204" pitchFamily="34" charset="0"/>
                        </a:rPr>
                        <a:t>persoane</a:t>
                      </a:r>
                      <a:r>
                        <a:rPr lang="en-US" sz="1400" dirty="0">
                          <a:latin typeface="Arial Black" panose="020B0A04020102020204" pitchFamily="34" charset="0"/>
                        </a:rPr>
                        <a:t> </a:t>
                      </a:r>
                      <a:r>
                        <a:rPr lang="en-US" sz="1400" dirty="0" err="1">
                          <a:latin typeface="Arial Black" panose="020B0A04020102020204" pitchFamily="34" charset="0"/>
                        </a:rPr>
                        <a:t>fizice</a:t>
                      </a:r>
                      <a:endParaRPr lang="en-US" sz="1400" dirty="0">
                        <a:latin typeface="Arial Black" panose="020B0A04020102020204" pitchFamily="34" charset="0"/>
                      </a:endParaRPr>
                    </a:p>
                  </a:txBody>
                  <a:tcPr/>
                </a:tc>
                <a:tc>
                  <a:txBody>
                    <a:bodyPr/>
                    <a:lstStyle/>
                    <a:p>
                      <a:r>
                        <a:rPr lang="en-US" sz="1400" dirty="0" err="1">
                          <a:latin typeface="Arial Black" panose="020B0A04020102020204" pitchFamily="34" charset="0"/>
                        </a:rPr>
                        <a:t>Costuri</a:t>
                      </a:r>
                      <a:r>
                        <a:rPr lang="en-US" sz="1400" dirty="0">
                          <a:latin typeface="Arial Black" panose="020B0A04020102020204" pitchFamily="34" charset="0"/>
                        </a:rPr>
                        <a:t> legate direct de </a:t>
                      </a:r>
                      <a:r>
                        <a:rPr lang="en-US" sz="1400" dirty="0" err="1">
                          <a:latin typeface="Arial Black" panose="020B0A04020102020204" pitchFamily="34" charset="0"/>
                        </a:rPr>
                        <a:t>șederea</a:t>
                      </a:r>
                      <a:r>
                        <a:rPr lang="en-US" sz="1400" dirty="0">
                          <a:latin typeface="Arial Black" panose="020B0A04020102020204" pitchFamily="34" charset="0"/>
                        </a:rPr>
                        <a:t> </a:t>
                      </a:r>
                      <a:r>
                        <a:rPr lang="en-US" sz="1400" dirty="0" err="1">
                          <a:latin typeface="Arial Black" panose="020B0A04020102020204" pitchFamily="34" charset="0"/>
                        </a:rPr>
                        <a:t>participanților</a:t>
                      </a:r>
                      <a:r>
                        <a:rPr lang="en-US" sz="1400" dirty="0">
                          <a:latin typeface="Arial Black" panose="020B0A04020102020204" pitchFamily="34" charset="0"/>
                        </a:rPr>
                        <a:t> pe </a:t>
                      </a:r>
                      <a:r>
                        <a:rPr lang="en-US" sz="1400" dirty="0" err="1">
                          <a:latin typeface="Arial Black" panose="020B0A04020102020204" pitchFamily="34" charset="0"/>
                        </a:rPr>
                        <a:t>durata</a:t>
                      </a:r>
                      <a:r>
                        <a:rPr lang="en-US" sz="1400" dirty="0">
                          <a:latin typeface="Arial Black" panose="020B0A04020102020204" pitchFamily="34" charset="0"/>
                        </a:rPr>
                        <a:t> </a:t>
                      </a:r>
                      <a:r>
                        <a:rPr lang="en-US" sz="1400" dirty="0" err="1">
                          <a:latin typeface="Arial Black" panose="020B0A04020102020204" pitchFamily="34" charset="0"/>
                        </a:rPr>
                        <a:t>activității</a:t>
                      </a:r>
                      <a:r>
                        <a:rPr lang="en-US" sz="1400" dirty="0">
                          <a:latin typeface="Arial Black" panose="020B0A04020102020204" pitchFamily="34" charset="0"/>
                        </a:rPr>
                        <a:t> </a:t>
                      </a:r>
                      <a:r>
                        <a:rPr lang="en-US" sz="1400" dirty="0" err="1">
                          <a:latin typeface="Arial Black" panose="020B0A04020102020204" pitchFamily="34" charset="0"/>
                        </a:rPr>
                        <a:t>cursului</a:t>
                      </a:r>
                      <a:r>
                        <a:rPr lang="en-US" sz="1400" dirty="0">
                          <a:latin typeface="Arial Black" panose="020B0A04020102020204" pitchFamily="34" charset="0"/>
                        </a:rPr>
                        <a:t> de </a:t>
                      </a:r>
                      <a:r>
                        <a:rPr lang="en-US" sz="1400" dirty="0" err="1">
                          <a:latin typeface="Arial Black" panose="020B0A04020102020204" pitchFamily="34" charset="0"/>
                        </a:rPr>
                        <a:t>formare</a:t>
                      </a:r>
                      <a:endParaRPr lang="en-US" sz="1400" dirty="0">
                        <a:latin typeface="Arial Black" panose="020B0A04020102020204" pitchFamily="34" charset="0"/>
                      </a:endParaRPr>
                    </a:p>
                  </a:txBody>
                  <a:tcPr/>
                </a:tc>
                <a:tc>
                  <a:txBody>
                    <a:bodyPr/>
                    <a:lstStyle/>
                    <a:p>
                      <a:r>
                        <a:rPr lang="ro-RO" sz="1400" dirty="0">
                          <a:latin typeface="Arial Black" panose="020B0A04020102020204" pitchFamily="34" charset="0"/>
                        </a:rPr>
                        <a:t>3549 euro</a:t>
                      </a:r>
                      <a:endParaRPr lang="en-US" sz="1400" dirty="0">
                        <a:latin typeface="Arial Black" panose="020B0A04020102020204" pitchFamily="34" charset="0"/>
                      </a:endParaRPr>
                    </a:p>
                  </a:txBody>
                  <a:tcPr/>
                </a:tc>
                <a:extLst>
                  <a:ext uri="{0D108BD9-81ED-4DB2-BD59-A6C34878D82A}">
                    <a16:rowId xmlns:a16="http://schemas.microsoft.com/office/drawing/2014/main" val="3777871302"/>
                  </a:ext>
                </a:extLst>
              </a:tr>
              <a:tr h="370840">
                <a:tc>
                  <a:txBody>
                    <a:bodyPr/>
                    <a:lstStyle/>
                    <a:p>
                      <a:r>
                        <a:rPr lang="en-US" sz="1400" dirty="0" err="1">
                          <a:latin typeface="Arial Black" panose="020B0A04020102020204" pitchFamily="34" charset="0"/>
                        </a:rPr>
                        <a:t>Deplasări</a:t>
                      </a:r>
                      <a:r>
                        <a:rPr lang="en-US" sz="1400" dirty="0">
                          <a:latin typeface="Arial Black" panose="020B0A04020102020204" pitchFamily="34" charset="0"/>
                        </a:rPr>
                        <a:t>/ </a:t>
                      </a:r>
                      <a:r>
                        <a:rPr lang="en-US" sz="1400" dirty="0" err="1">
                          <a:latin typeface="Arial Black" panose="020B0A04020102020204" pitchFamily="34" charset="0"/>
                        </a:rPr>
                        <a:t>călătorie</a:t>
                      </a:r>
                      <a:endParaRPr lang="en-US" sz="1400" dirty="0">
                        <a:latin typeface="Arial Black" panose="020B0A04020102020204" pitchFamily="34" charset="0"/>
                      </a:endParaRPr>
                    </a:p>
                  </a:txBody>
                  <a:tcPr/>
                </a:tc>
                <a:tc>
                  <a:txBody>
                    <a:bodyPr/>
                    <a:lstStyle/>
                    <a:p>
                      <a:r>
                        <a:rPr lang="en-US" sz="1400" dirty="0" err="1">
                          <a:latin typeface="Arial Black" panose="020B0A04020102020204" pitchFamily="34" charset="0"/>
                        </a:rPr>
                        <a:t>Contribuția</a:t>
                      </a:r>
                      <a:r>
                        <a:rPr lang="en-US" sz="1400" dirty="0">
                          <a:latin typeface="Arial Black" panose="020B0A04020102020204" pitchFamily="34" charset="0"/>
                        </a:rPr>
                        <a:t> la </a:t>
                      </a:r>
                      <a:r>
                        <a:rPr lang="en-US" sz="1400" dirty="0" err="1">
                          <a:latin typeface="Arial Black" panose="020B0A04020102020204" pitchFamily="34" charset="0"/>
                        </a:rPr>
                        <a:t>costurile</a:t>
                      </a:r>
                      <a:r>
                        <a:rPr lang="en-US" sz="1400" dirty="0">
                          <a:latin typeface="Arial Black" panose="020B0A04020102020204" pitchFamily="34" charset="0"/>
                        </a:rPr>
                        <a:t> de </a:t>
                      </a:r>
                      <a:r>
                        <a:rPr lang="en-US" sz="1400" dirty="0" err="1">
                          <a:latin typeface="Arial Black" panose="020B0A04020102020204" pitchFamily="34" charset="0"/>
                        </a:rPr>
                        <a:t>deplasare</a:t>
                      </a:r>
                      <a:r>
                        <a:rPr lang="en-US" sz="1400" dirty="0">
                          <a:latin typeface="Arial Black" panose="020B0A04020102020204" pitchFamily="34" charset="0"/>
                        </a:rPr>
                        <a:t> ale </a:t>
                      </a:r>
                      <a:r>
                        <a:rPr lang="en-US" sz="1400" dirty="0" err="1">
                          <a:latin typeface="Arial Black" panose="020B0A04020102020204" pitchFamily="34" charset="0"/>
                        </a:rPr>
                        <a:t>participanților</a:t>
                      </a:r>
                      <a:r>
                        <a:rPr lang="en-US" sz="1400" dirty="0">
                          <a:latin typeface="Arial Black" panose="020B0A04020102020204" pitchFamily="34" charset="0"/>
                        </a:rPr>
                        <a:t> de la </a:t>
                      </a:r>
                      <a:r>
                        <a:rPr lang="en-US" sz="1400" dirty="0" err="1">
                          <a:latin typeface="Arial Black" panose="020B0A04020102020204" pitchFamily="34" charset="0"/>
                        </a:rPr>
                        <a:t>locul</a:t>
                      </a:r>
                      <a:r>
                        <a:rPr lang="en-US" sz="1400" dirty="0">
                          <a:latin typeface="Arial Black" panose="020B0A04020102020204" pitchFamily="34" charset="0"/>
                        </a:rPr>
                        <a:t> de origine la </a:t>
                      </a:r>
                      <a:r>
                        <a:rPr lang="en-US" sz="1400" dirty="0" err="1">
                          <a:latin typeface="Arial Black" panose="020B0A04020102020204" pitchFamily="34" charset="0"/>
                        </a:rPr>
                        <a:t>locul</a:t>
                      </a:r>
                      <a:r>
                        <a:rPr lang="en-US" sz="1400" dirty="0">
                          <a:latin typeface="Arial Black" panose="020B0A04020102020204" pitchFamily="34" charset="0"/>
                        </a:rPr>
                        <a:t> de </a:t>
                      </a:r>
                      <a:r>
                        <a:rPr lang="en-US" sz="1400" dirty="0" err="1">
                          <a:latin typeface="Arial Black" panose="020B0A04020102020204" pitchFamily="34" charset="0"/>
                        </a:rPr>
                        <a:t>desfășurare</a:t>
                      </a:r>
                      <a:r>
                        <a:rPr lang="en-US" sz="1400" dirty="0">
                          <a:latin typeface="Arial Black" panose="020B0A04020102020204" pitchFamily="34" charset="0"/>
                        </a:rPr>
                        <a:t> a </a:t>
                      </a:r>
                      <a:r>
                        <a:rPr lang="en-US" sz="1400" dirty="0" err="1">
                          <a:latin typeface="Arial Black" panose="020B0A04020102020204" pitchFamily="34" charset="0"/>
                        </a:rPr>
                        <a:t>activității</a:t>
                      </a:r>
                      <a:r>
                        <a:rPr lang="en-US" sz="1400" dirty="0">
                          <a:latin typeface="Arial Black" panose="020B0A04020102020204" pitchFamily="34" charset="0"/>
                        </a:rPr>
                        <a:t> </a:t>
                      </a:r>
                      <a:r>
                        <a:rPr lang="en-US" sz="1400" dirty="0" err="1">
                          <a:latin typeface="Arial Black" panose="020B0A04020102020204" pitchFamily="34" charset="0"/>
                        </a:rPr>
                        <a:t>și</a:t>
                      </a:r>
                      <a:r>
                        <a:rPr lang="en-US" sz="1400" dirty="0">
                          <a:latin typeface="Arial Black" panose="020B0A04020102020204" pitchFamily="34" charset="0"/>
                        </a:rPr>
                        <a:t> </a:t>
                      </a:r>
                      <a:r>
                        <a:rPr lang="en-US" sz="1400" dirty="0" err="1">
                          <a:latin typeface="Arial Black" panose="020B0A04020102020204" pitchFamily="34" charset="0"/>
                        </a:rPr>
                        <a:t>retur</a:t>
                      </a:r>
                      <a:endParaRPr lang="en-US" sz="1400" dirty="0">
                        <a:latin typeface="Arial Black" panose="020B0A04020102020204" pitchFamily="34" charset="0"/>
                      </a:endParaRPr>
                    </a:p>
                  </a:txBody>
                  <a:tcPr/>
                </a:tc>
                <a:tc>
                  <a:txBody>
                    <a:bodyPr/>
                    <a:lstStyle/>
                    <a:p>
                      <a:r>
                        <a:rPr lang="ro-RO" sz="1400" dirty="0">
                          <a:latin typeface="Arial Black" panose="020B0A04020102020204" pitchFamily="34" charset="0"/>
                        </a:rPr>
                        <a:t>1185 euro</a:t>
                      </a:r>
                      <a:endParaRPr lang="en-US" sz="1400" dirty="0">
                        <a:latin typeface="Arial Black" panose="020B0A04020102020204" pitchFamily="34" charset="0"/>
                      </a:endParaRPr>
                    </a:p>
                  </a:txBody>
                  <a:tcPr/>
                </a:tc>
                <a:extLst>
                  <a:ext uri="{0D108BD9-81ED-4DB2-BD59-A6C34878D82A}">
                    <a16:rowId xmlns:a16="http://schemas.microsoft.com/office/drawing/2014/main" val="1479291594"/>
                  </a:ext>
                </a:extLst>
              </a:tr>
              <a:tr h="370840">
                <a:tc>
                  <a:txBody>
                    <a:bodyPr/>
                    <a:lstStyle/>
                    <a:p>
                      <a:r>
                        <a:rPr lang="en-US" sz="1400" dirty="0" err="1">
                          <a:latin typeface="Arial Black" panose="020B0A04020102020204" pitchFamily="34" charset="0"/>
                        </a:rPr>
                        <a:t>Taxe</a:t>
                      </a:r>
                      <a:r>
                        <a:rPr lang="en-US" sz="1400" dirty="0">
                          <a:latin typeface="Arial Black" panose="020B0A04020102020204" pitchFamily="34" charset="0"/>
                        </a:rPr>
                        <a:t> de curs</a:t>
                      </a:r>
                    </a:p>
                  </a:txBody>
                  <a:tcPr/>
                </a:tc>
                <a:tc>
                  <a:txBody>
                    <a:bodyPr/>
                    <a:lstStyle/>
                    <a:p>
                      <a:r>
                        <a:rPr lang="en-US" sz="1400" dirty="0" err="1">
                          <a:latin typeface="Arial Black" panose="020B0A04020102020204" pitchFamily="34" charset="0"/>
                        </a:rPr>
                        <a:t>Costuri</a:t>
                      </a:r>
                      <a:r>
                        <a:rPr lang="en-US" sz="1400" dirty="0">
                          <a:latin typeface="Arial Black" panose="020B0A04020102020204" pitchFamily="34" charset="0"/>
                        </a:rPr>
                        <a:t> legate direct de </a:t>
                      </a:r>
                      <a:r>
                        <a:rPr lang="en-US" sz="1400" dirty="0" err="1">
                          <a:latin typeface="Arial Black" panose="020B0A04020102020204" pitchFamily="34" charset="0"/>
                        </a:rPr>
                        <a:t>plata</a:t>
                      </a:r>
                      <a:r>
                        <a:rPr lang="en-US" sz="1400" dirty="0">
                          <a:latin typeface="Arial Black" panose="020B0A04020102020204" pitchFamily="34" charset="0"/>
                        </a:rPr>
                        <a:t> </a:t>
                      </a:r>
                      <a:r>
                        <a:rPr lang="en-US" sz="1400" dirty="0" err="1">
                          <a:latin typeface="Arial Black" panose="020B0A04020102020204" pitchFamily="34" charset="0"/>
                        </a:rPr>
                        <a:t>taxelor</a:t>
                      </a:r>
                      <a:r>
                        <a:rPr lang="en-US" sz="1400" dirty="0">
                          <a:latin typeface="Arial Black" panose="020B0A04020102020204" pitchFamily="34" charset="0"/>
                        </a:rPr>
                        <a:t> </a:t>
                      </a:r>
                      <a:r>
                        <a:rPr lang="en-US" sz="1400" dirty="0" err="1">
                          <a:latin typeface="Arial Black" panose="020B0A04020102020204" pitchFamily="34" charset="0"/>
                        </a:rPr>
                        <a:t>pentru</a:t>
                      </a:r>
                      <a:r>
                        <a:rPr lang="en-US" sz="1400" dirty="0">
                          <a:latin typeface="Arial Black" panose="020B0A04020102020204" pitchFamily="34" charset="0"/>
                        </a:rPr>
                        <a:t> </a:t>
                      </a:r>
                      <a:r>
                        <a:rPr lang="en-US" sz="1400" dirty="0" err="1">
                          <a:latin typeface="Arial Black" panose="020B0A04020102020204" pitchFamily="34" charset="0"/>
                        </a:rPr>
                        <a:t>înscrierea</a:t>
                      </a:r>
                      <a:r>
                        <a:rPr lang="en-US" sz="1400" dirty="0">
                          <a:latin typeface="Arial Black" panose="020B0A04020102020204" pitchFamily="34" charset="0"/>
                        </a:rPr>
                        <a:t> la </a:t>
                      </a:r>
                      <a:r>
                        <a:rPr lang="en-US" sz="1400" dirty="0" err="1">
                          <a:latin typeface="Arial Black" panose="020B0A04020102020204" pitchFamily="34" charset="0"/>
                        </a:rPr>
                        <a:t>cursuri</a:t>
                      </a:r>
                      <a:r>
                        <a:rPr lang="en-US" sz="1400" dirty="0">
                          <a:latin typeface="Arial Black" panose="020B0A04020102020204" pitchFamily="34" charset="0"/>
                        </a:rPr>
                        <a:t> </a:t>
                      </a:r>
                    </a:p>
                  </a:txBody>
                  <a:tcPr/>
                </a:tc>
                <a:tc>
                  <a:txBody>
                    <a:bodyPr/>
                    <a:lstStyle/>
                    <a:p>
                      <a:r>
                        <a:rPr lang="ro-RO" sz="1400" dirty="0">
                          <a:latin typeface="Arial Black" panose="020B0A04020102020204" pitchFamily="34" charset="0"/>
                        </a:rPr>
                        <a:t>1680 euro</a:t>
                      </a:r>
                      <a:endParaRPr lang="en-US" sz="1400" dirty="0">
                        <a:latin typeface="Arial Black" panose="020B0A04020102020204" pitchFamily="34" charset="0"/>
                      </a:endParaRPr>
                    </a:p>
                  </a:txBody>
                  <a:tcPr/>
                </a:tc>
                <a:extLst>
                  <a:ext uri="{0D108BD9-81ED-4DB2-BD59-A6C34878D82A}">
                    <a16:rowId xmlns:a16="http://schemas.microsoft.com/office/drawing/2014/main" val="3875955697"/>
                  </a:ext>
                </a:extLst>
              </a:tr>
              <a:tr h="370840">
                <a:tc>
                  <a:txBody>
                    <a:bodyPr/>
                    <a:lstStyle/>
                    <a:p>
                      <a:r>
                        <a:rPr lang="en-US" sz="1400" dirty="0" err="1">
                          <a:latin typeface="Arial Black" panose="020B0A04020102020204" pitchFamily="34" charset="0"/>
                        </a:rPr>
                        <a:t>Sprijin</a:t>
                      </a:r>
                      <a:r>
                        <a:rPr lang="en-US" sz="1400" dirty="0">
                          <a:latin typeface="Arial Black" panose="020B0A04020102020204" pitchFamily="34" charset="0"/>
                        </a:rPr>
                        <a:t> </a:t>
                      </a:r>
                      <a:r>
                        <a:rPr lang="en-US" sz="1400" dirty="0" err="1">
                          <a:latin typeface="Arial Black" panose="020B0A04020102020204" pitchFamily="34" charset="0"/>
                        </a:rPr>
                        <a:t>organizațional</a:t>
                      </a:r>
                      <a:endParaRPr lang="en-US" sz="1400" dirty="0">
                        <a:latin typeface="Arial Black" panose="020B0A04020102020204" pitchFamily="34" charset="0"/>
                      </a:endParaRPr>
                    </a:p>
                  </a:txBody>
                  <a:tcPr/>
                </a:tc>
                <a:tc>
                  <a:txBody>
                    <a:bodyPr/>
                    <a:lstStyle/>
                    <a:p>
                      <a:r>
                        <a:rPr lang="en-US" sz="1400" dirty="0" err="1">
                          <a:latin typeface="Arial Black" panose="020B0A04020102020204" pitchFamily="34" charset="0"/>
                        </a:rPr>
                        <a:t>Costuri</a:t>
                      </a:r>
                      <a:r>
                        <a:rPr lang="en-US" sz="1400" dirty="0">
                          <a:latin typeface="Arial Black" panose="020B0A04020102020204" pitchFamily="34" charset="0"/>
                        </a:rPr>
                        <a:t> legate direct de </a:t>
                      </a:r>
                      <a:r>
                        <a:rPr lang="en-US" sz="1400" dirty="0" err="1">
                          <a:latin typeface="Arial Black" panose="020B0A04020102020204" pitchFamily="34" charset="0"/>
                        </a:rPr>
                        <a:t>punerea</a:t>
                      </a:r>
                      <a:r>
                        <a:rPr lang="en-US" sz="1400" dirty="0">
                          <a:latin typeface="Arial Black" panose="020B0A04020102020204" pitchFamily="34" charset="0"/>
                        </a:rPr>
                        <a:t> </a:t>
                      </a:r>
                      <a:r>
                        <a:rPr lang="en-US" sz="1400" dirty="0" err="1">
                          <a:latin typeface="Arial Black" panose="020B0A04020102020204" pitchFamily="34" charset="0"/>
                        </a:rPr>
                        <a:t>în</a:t>
                      </a:r>
                      <a:r>
                        <a:rPr lang="en-US" sz="1400" dirty="0">
                          <a:latin typeface="Arial Black" panose="020B0A04020102020204" pitchFamily="34" charset="0"/>
                        </a:rPr>
                        <a:t> </a:t>
                      </a:r>
                      <a:r>
                        <a:rPr lang="en-US" sz="1400" dirty="0" err="1">
                          <a:latin typeface="Arial Black" panose="020B0A04020102020204" pitchFamily="34" charset="0"/>
                        </a:rPr>
                        <a:t>aplicare</a:t>
                      </a:r>
                      <a:r>
                        <a:rPr lang="en-US" sz="1400" dirty="0">
                          <a:latin typeface="Arial Black" panose="020B0A04020102020204" pitchFamily="34" charset="0"/>
                        </a:rPr>
                        <a:t> a </a:t>
                      </a:r>
                      <a:r>
                        <a:rPr lang="en-US" sz="1400" dirty="0" err="1">
                          <a:latin typeface="Arial Black" panose="020B0A04020102020204" pitchFamily="34" charset="0"/>
                        </a:rPr>
                        <a:t>activităților</a:t>
                      </a:r>
                      <a:r>
                        <a:rPr lang="en-US" sz="1400" dirty="0">
                          <a:latin typeface="Arial Black" panose="020B0A04020102020204" pitchFamily="34" charset="0"/>
                        </a:rPr>
                        <a:t> de </a:t>
                      </a:r>
                      <a:r>
                        <a:rPr lang="en-US" sz="1400" dirty="0" err="1">
                          <a:latin typeface="Arial Black" panose="020B0A04020102020204" pitchFamily="34" charset="0"/>
                        </a:rPr>
                        <a:t>mobilitate</a:t>
                      </a:r>
                      <a:r>
                        <a:rPr lang="en-US" sz="1400" dirty="0">
                          <a:latin typeface="Arial Black" panose="020B0A04020102020204" pitchFamily="34" charset="0"/>
                        </a:rPr>
                        <a:t> (cu </a:t>
                      </a:r>
                      <a:r>
                        <a:rPr lang="en-US" sz="1400" dirty="0" err="1">
                          <a:latin typeface="Arial Black" panose="020B0A04020102020204" pitchFamily="34" charset="0"/>
                        </a:rPr>
                        <a:t>excepția</a:t>
                      </a:r>
                      <a:r>
                        <a:rPr lang="en-US" sz="1400" dirty="0">
                          <a:latin typeface="Arial Black" panose="020B0A04020102020204" pitchFamily="34" charset="0"/>
                        </a:rPr>
                        <a:t> </a:t>
                      </a:r>
                      <a:r>
                        <a:rPr lang="en-US" sz="1400" dirty="0" err="1">
                          <a:latin typeface="Arial Black" panose="020B0A04020102020204" pitchFamily="34" charset="0"/>
                        </a:rPr>
                        <a:t>costurilor</a:t>
                      </a:r>
                      <a:r>
                        <a:rPr lang="en-US" sz="1400" dirty="0">
                          <a:latin typeface="Arial Black" panose="020B0A04020102020204" pitchFamily="34" charset="0"/>
                        </a:rPr>
                        <a:t> de </a:t>
                      </a:r>
                      <a:r>
                        <a:rPr lang="en-US" sz="1400" dirty="0" err="1">
                          <a:latin typeface="Arial Black" panose="020B0A04020102020204" pitchFamily="34" charset="0"/>
                        </a:rPr>
                        <a:t>ședere</a:t>
                      </a:r>
                      <a:r>
                        <a:rPr lang="en-US" sz="1400" dirty="0">
                          <a:latin typeface="Arial Black" panose="020B0A04020102020204" pitchFamily="34" charset="0"/>
                        </a:rPr>
                        <a:t> </a:t>
                      </a:r>
                      <a:r>
                        <a:rPr lang="en-US" sz="1400" dirty="0" err="1">
                          <a:latin typeface="Arial Black" panose="020B0A04020102020204" pitchFamily="34" charset="0"/>
                        </a:rPr>
                        <a:t>pentru</a:t>
                      </a:r>
                      <a:r>
                        <a:rPr lang="en-US" sz="1400" dirty="0">
                          <a:latin typeface="Arial Black" panose="020B0A04020102020204" pitchFamily="34" charset="0"/>
                        </a:rPr>
                        <a:t> </a:t>
                      </a:r>
                      <a:r>
                        <a:rPr lang="en-US" sz="1400" dirty="0" err="1">
                          <a:latin typeface="Arial Black" panose="020B0A04020102020204" pitchFamily="34" charset="0"/>
                        </a:rPr>
                        <a:t>participanți</a:t>
                      </a:r>
                      <a:r>
                        <a:rPr lang="en-US" sz="1400" dirty="0">
                          <a:latin typeface="Arial Black" panose="020B0A04020102020204" pitchFamily="34" charset="0"/>
                        </a:rPr>
                        <a:t>), </a:t>
                      </a:r>
                      <a:r>
                        <a:rPr lang="en-US" sz="1400" dirty="0" err="1">
                          <a:latin typeface="Arial Black" panose="020B0A04020102020204" pitchFamily="34" charset="0"/>
                        </a:rPr>
                        <a:t>inclusiv</a:t>
                      </a:r>
                      <a:r>
                        <a:rPr lang="en-US" sz="1400" dirty="0">
                          <a:latin typeface="Arial Black" panose="020B0A04020102020204" pitchFamily="34" charset="0"/>
                        </a:rPr>
                        <a:t> </a:t>
                      </a:r>
                      <a:r>
                        <a:rPr lang="en-US" sz="1400" dirty="0" err="1">
                          <a:latin typeface="Arial Black" panose="020B0A04020102020204" pitchFamily="34" charset="0"/>
                        </a:rPr>
                        <a:t>pregătirea</a:t>
                      </a:r>
                      <a:r>
                        <a:rPr lang="en-US" sz="1400" dirty="0">
                          <a:latin typeface="Arial Black" panose="020B0A04020102020204" pitchFamily="34" charset="0"/>
                        </a:rPr>
                        <a:t> (</a:t>
                      </a:r>
                      <a:r>
                        <a:rPr lang="en-US" sz="1400" dirty="0" err="1">
                          <a:latin typeface="Arial Black" panose="020B0A04020102020204" pitchFamily="34" charset="0"/>
                        </a:rPr>
                        <a:t>pedagogică</a:t>
                      </a:r>
                      <a:r>
                        <a:rPr lang="en-US" sz="1400" dirty="0">
                          <a:latin typeface="Arial Black" panose="020B0A04020102020204" pitchFamily="34" charset="0"/>
                        </a:rPr>
                        <a:t>, </a:t>
                      </a:r>
                      <a:r>
                        <a:rPr lang="en-US" sz="1400" dirty="0" err="1">
                          <a:latin typeface="Arial Black" panose="020B0A04020102020204" pitchFamily="34" charset="0"/>
                        </a:rPr>
                        <a:t>interculturală</a:t>
                      </a:r>
                      <a:r>
                        <a:rPr lang="en-US" sz="1400" dirty="0">
                          <a:latin typeface="Arial Black" panose="020B0A04020102020204" pitchFamily="34" charset="0"/>
                        </a:rPr>
                        <a:t>, </a:t>
                      </a:r>
                      <a:r>
                        <a:rPr lang="en-US" sz="1400" dirty="0" err="1">
                          <a:latin typeface="Arial Black" panose="020B0A04020102020204" pitchFamily="34" charset="0"/>
                        </a:rPr>
                        <a:t>lingvistică</a:t>
                      </a:r>
                      <a:r>
                        <a:rPr lang="en-US" sz="1400" dirty="0">
                          <a:latin typeface="Arial Black" panose="020B0A04020102020204" pitchFamily="34" charset="0"/>
                        </a:rPr>
                        <a:t>), </a:t>
                      </a:r>
                      <a:r>
                        <a:rPr lang="en-US" sz="1400" dirty="0" err="1">
                          <a:latin typeface="Arial Black" panose="020B0A04020102020204" pitchFamily="34" charset="0"/>
                        </a:rPr>
                        <a:t>monitorizarea</a:t>
                      </a:r>
                      <a:r>
                        <a:rPr lang="en-US" sz="1400" dirty="0">
                          <a:latin typeface="Arial Black" panose="020B0A04020102020204" pitchFamily="34" charset="0"/>
                        </a:rPr>
                        <a:t> </a:t>
                      </a:r>
                      <a:r>
                        <a:rPr lang="en-US" sz="1400" dirty="0" err="1">
                          <a:latin typeface="Arial Black" panose="020B0A04020102020204" pitchFamily="34" charset="0"/>
                        </a:rPr>
                        <a:t>și</a:t>
                      </a:r>
                      <a:r>
                        <a:rPr lang="en-US" sz="1400" dirty="0">
                          <a:latin typeface="Arial Black" panose="020B0A04020102020204" pitchFamily="34" charset="0"/>
                        </a:rPr>
                        <a:t> </a:t>
                      </a:r>
                      <a:r>
                        <a:rPr lang="en-US" sz="1400" dirty="0" err="1">
                          <a:latin typeface="Arial Black" panose="020B0A04020102020204" pitchFamily="34" charset="0"/>
                        </a:rPr>
                        <a:t>sprijinirea</a:t>
                      </a:r>
                      <a:r>
                        <a:rPr lang="en-US" sz="1400" dirty="0">
                          <a:latin typeface="Arial Black" panose="020B0A04020102020204" pitchFamily="34" charset="0"/>
                        </a:rPr>
                        <a:t> </a:t>
                      </a:r>
                      <a:r>
                        <a:rPr lang="en-US" sz="1400" dirty="0" err="1">
                          <a:latin typeface="Arial Black" panose="020B0A04020102020204" pitchFamily="34" charset="0"/>
                        </a:rPr>
                        <a:t>participanților</a:t>
                      </a:r>
                      <a:r>
                        <a:rPr lang="en-US" sz="1400" dirty="0">
                          <a:latin typeface="Arial Black" panose="020B0A04020102020204" pitchFamily="34" charset="0"/>
                        </a:rPr>
                        <a:t> pe </a:t>
                      </a:r>
                      <a:r>
                        <a:rPr lang="en-US" sz="1400" dirty="0" err="1">
                          <a:latin typeface="Arial Black" panose="020B0A04020102020204" pitchFamily="34" charset="0"/>
                        </a:rPr>
                        <a:t>durata</a:t>
                      </a:r>
                      <a:r>
                        <a:rPr lang="en-US" sz="1400" dirty="0">
                          <a:latin typeface="Arial Black" panose="020B0A04020102020204" pitchFamily="34" charset="0"/>
                        </a:rPr>
                        <a:t> </a:t>
                      </a:r>
                      <a:r>
                        <a:rPr lang="en-US" sz="1400" dirty="0" err="1">
                          <a:latin typeface="Arial Black" panose="020B0A04020102020204" pitchFamily="34" charset="0"/>
                        </a:rPr>
                        <a:t>mobilității</a:t>
                      </a:r>
                      <a:r>
                        <a:rPr lang="en-US" sz="1400" dirty="0">
                          <a:latin typeface="Arial Black" panose="020B0A04020102020204" pitchFamily="34" charset="0"/>
                        </a:rPr>
                        <a:t>, </a:t>
                      </a:r>
                      <a:r>
                        <a:rPr lang="en-US" sz="1400" dirty="0" err="1">
                          <a:latin typeface="Arial Black" panose="020B0A04020102020204" pitchFamily="34" charset="0"/>
                        </a:rPr>
                        <a:t>validarea</a:t>
                      </a:r>
                      <a:r>
                        <a:rPr lang="en-US" sz="1400" dirty="0">
                          <a:latin typeface="Arial Black" panose="020B0A04020102020204" pitchFamily="34" charset="0"/>
                        </a:rPr>
                        <a:t> </a:t>
                      </a:r>
                      <a:r>
                        <a:rPr lang="en-US" sz="1400" dirty="0" err="1">
                          <a:latin typeface="Arial Black" panose="020B0A04020102020204" pitchFamily="34" charset="0"/>
                        </a:rPr>
                        <a:t>rezultatelor</a:t>
                      </a:r>
                      <a:r>
                        <a:rPr lang="en-US" sz="1400" dirty="0">
                          <a:latin typeface="Arial Black" panose="020B0A04020102020204" pitchFamily="34" charset="0"/>
                        </a:rPr>
                        <a:t> </a:t>
                      </a:r>
                      <a:r>
                        <a:rPr lang="en-US" sz="1400" dirty="0" err="1">
                          <a:latin typeface="Arial Black" panose="020B0A04020102020204" pitchFamily="34" charset="0"/>
                        </a:rPr>
                        <a:t>învățării</a:t>
                      </a:r>
                      <a:r>
                        <a:rPr lang="en-US" sz="1400" dirty="0">
                          <a:latin typeface="Arial Black" panose="020B0A04020102020204" pitchFamily="34" charset="0"/>
                        </a:rPr>
                        <a:t>, </a:t>
                      </a:r>
                      <a:r>
                        <a:rPr lang="en-US" sz="1400" dirty="0" err="1">
                          <a:latin typeface="Arial Black" panose="020B0A04020102020204" pitchFamily="34" charset="0"/>
                        </a:rPr>
                        <a:t>diseminarea</a:t>
                      </a:r>
                      <a:r>
                        <a:rPr lang="en-US" sz="1400" dirty="0">
                          <a:latin typeface="Arial Black" panose="020B0A04020102020204" pitchFamily="34" charset="0"/>
                        </a:rPr>
                        <a:t> </a:t>
                      </a:r>
                      <a:r>
                        <a:rPr lang="en-US" sz="1400" dirty="0" err="1">
                          <a:latin typeface="Arial Black" panose="020B0A04020102020204" pitchFamily="34" charset="0"/>
                        </a:rPr>
                        <a:t>activităților</a:t>
                      </a:r>
                      <a:r>
                        <a:rPr lang="en-US" sz="1400" dirty="0">
                          <a:latin typeface="Arial Black" panose="020B0A04020102020204" pitchFamily="34" charset="0"/>
                        </a:rPr>
                        <a:t>.</a:t>
                      </a:r>
                    </a:p>
                  </a:txBody>
                  <a:tcPr/>
                </a:tc>
                <a:tc>
                  <a:txBody>
                    <a:bodyPr/>
                    <a:lstStyle/>
                    <a:p>
                      <a:r>
                        <a:rPr lang="ro-RO" sz="1400" dirty="0">
                          <a:latin typeface="Arial Black" panose="020B0A04020102020204" pitchFamily="34" charset="0"/>
                        </a:rPr>
                        <a:t>300 euro</a:t>
                      </a:r>
                      <a:endParaRPr lang="en-US" sz="1400" dirty="0">
                        <a:latin typeface="Arial Black" panose="020B0A04020102020204" pitchFamily="34" charset="0"/>
                      </a:endParaRPr>
                    </a:p>
                  </a:txBody>
                  <a:tcPr/>
                </a:tc>
                <a:extLst>
                  <a:ext uri="{0D108BD9-81ED-4DB2-BD59-A6C34878D82A}">
                    <a16:rowId xmlns:a16="http://schemas.microsoft.com/office/drawing/2014/main" val="1405593793"/>
                  </a:ext>
                </a:extLst>
              </a:tr>
              <a:tr h="370840">
                <a:tc>
                  <a:txBody>
                    <a:bodyPr/>
                    <a:lstStyle/>
                    <a:p>
                      <a:endParaRPr lang="en-US" dirty="0"/>
                    </a:p>
                  </a:txBody>
                  <a:tcPr/>
                </a:tc>
                <a:tc>
                  <a:txBody>
                    <a:bodyPr/>
                    <a:lstStyle/>
                    <a:p>
                      <a:r>
                        <a:rPr lang="ro-RO" b="1" dirty="0"/>
                        <a:t>                                           TOTAL</a:t>
                      </a:r>
                      <a:endParaRPr lang="en-US" b="1" dirty="0"/>
                    </a:p>
                  </a:txBody>
                  <a:tcPr/>
                </a:tc>
                <a:tc>
                  <a:txBody>
                    <a:bodyPr/>
                    <a:lstStyle/>
                    <a:p>
                      <a:r>
                        <a:rPr lang="ro-RO" b="1" dirty="0"/>
                        <a:t>6714 euro</a:t>
                      </a:r>
                      <a:endParaRPr lang="en-US" b="1" dirty="0"/>
                    </a:p>
                  </a:txBody>
                  <a:tcPr/>
                </a:tc>
                <a:extLst>
                  <a:ext uri="{0D108BD9-81ED-4DB2-BD59-A6C34878D82A}">
                    <a16:rowId xmlns:a16="http://schemas.microsoft.com/office/drawing/2014/main" val="1208998157"/>
                  </a:ext>
                </a:extLst>
              </a:tr>
            </a:tbl>
          </a:graphicData>
        </a:graphic>
      </p:graphicFrame>
      <p:pic>
        <p:nvPicPr>
          <p:cNvPr id="5" name="Imagine 4">
            <a:extLst>
              <a:ext uri="{FF2B5EF4-FFF2-40B4-BE49-F238E27FC236}">
                <a16:creationId xmlns:a16="http://schemas.microsoft.com/office/drawing/2014/main" id="{9620338C-438F-F0AD-F592-30812BA0B9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932" y="692421"/>
            <a:ext cx="1828799" cy="524728"/>
          </a:xfrm>
          <a:prstGeom prst="rect">
            <a:avLst/>
          </a:prstGeom>
        </p:spPr>
      </p:pic>
    </p:spTree>
    <p:extLst>
      <p:ext uri="{BB962C8B-B14F-4D97-AF65-F5344CB8AC3E}">
        <p14:creationId xmlns:p14="http://schemas.microsoft.com/office/powerpoint/2010/main" val="947959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a:extLst>
              <a:ext uri="{FF2B5EF4-FFF2-40B4-BE49-F238E27FC236}">
                <a16:creationId xmlns:a16="http://schemas.microsoft.com/office/drawing/2014/main" id="{A96BCEFF-F9AF-9AC1-3164-A9CA0B715200}"/>
              </a:ext>
            </a:extLst>
          </p:cNvPr>
          <p:cNvSpPr>
            <a:spLocks noGrp="1"/>
          </p:cNvSpPr>
          <p:nvPr>
            <p:ph idx="1"/>
          </p:nvPr>
        </p:nvSpPr>
        <p:spPr>
          <a:xfrm>
            <a:off x="1295401" y="2556932"/>
            <a:ext cx="9601196" cy="2770442"/>
          </a:xfrm>
        </p:spPr>
        <p:txBody>
          <a:bodyPr>
            <a:normAutofit/>
          </a:bodyPr>
          <a:lstStyle/>
          <a:p>
            <a:pPr algn="just"/>
            <a:r>
              <a:rPr lang="en-US" sz="2000" dirty="0" err="1">
                <a:latin typeface="Arial Black" panose="020B0A04020102020204" pitchFamily="34" charset="0"/>
              </a:rPr>
              <a:t>Finanțat</a:t>
            </a:r>
            <a:r>
              <a:rPr lang="en-US" sz="2000" dirty="0">
                <a:latin typeface="Arial Black" panose="020B0A04020102020204" pitchFamily="34" charset="0"/>
              </a:rPr>
              <a:t> de </a:t>
            </a:r>
            <a:r>
              <a:rPr lang="en-US" sz="2000" dirty="0" err="1">
                <a:latin typeface="Arial Black" panose="020B0A04020102020204" pitchFamily="34" charset="0"/>
              </a:rPr>
              <a:t>Uniunea</a:t>
            </a:r>
            <a:r>
              <a:rPr lang="en-US" sz="2000" dirty="0">
                <a:latin typeface="Arial Black" panose="020B0A04020102020204" pitchFamily="34" charset="0"/>
              </a:rPr>
              <a:t> </a:t>
            </a:r>
            <a:r>
              <a:rPr lang="en-US" sz="2000" dirty="0" err="1">
                <a:latin typeface="Arial Black" panose="020B0A04020102020204" pitchFamily="34" charset="0"/>
              </a:rPr>
              <a:t>Europeană</a:t>
            </a:r>
            <a:r>
              <a:rPr lang="en-US" sz="2000" dirty="0">
                <a:latin typeface="Arial Black" panose="020B0A04020102020204" pitchFamily="34" charset="0"/>
              </a:rPr>
              <a:t>. </a:t>
            </a:r>
            <a:r>
              <a:rPr lang="en-US" sz="2000" dirty="0" err="1">
                <a:latin typeface="Arial Black" panose="020B0A04020102020204" pitchFamily="34" charset="0"/>
              </a:rPr>
              <a:t>Punctele</a:t>
            </a:r>
            <a:r>
              <a:rPr lang="en-US" sz="2000" dirty="0">
                <a:latin typeface="Arial Black" panose="020B0A04020102020204" pitchFamily="34" charset="0"/>
              </a:rPr>
              <a:t> de </a:t>
            </a:r>
            <a:r>
              <a:rPr lang="en-US" sz="2000" dirty="0" err="1">
                <a:latin typeface="Arial Black" panose="020B0A04020102020204" pitchFamily="34" charset="0"/>
              </a:rPr>
              <a:t>vedere</a:t>
            </a:r>
            <a:r>
              <a:rPr lang="en-US" sz="2000" dirty="0">
                <a:latin typeface="Arial Black" panose="020B0A04020102020204" pitchFamily="34" charset="0"/>
              </a:rPr>
              <a:t> </a:t>
            </a:r>
            <a:r>
              <a:rPr lang="en-US" sz="2000" dirty="0" err="1">
                <a:latin typeface="Arial Black" panose="020B0A04020102020204" pitchFamily="34" charset="0"/>
              </a:rPr>
              <a:t>și</a:t>
            </a:r>
            <a:r>
              <a:rPr lang="en-US" sz="2000" dirty="0">
                <a:latin typeface="Arial Black" panose="020B0A04020102020204" pitchFamily="34" charset="0"/>
              </a:rPr>
              <a:t> </a:t>
            </a:r>
            <a:r>
              <a:rPr lang="en-US" sz="2000" dirty="0" err="1">
                <a:latin typeface="Arial Black" panose="020B0A04020102020204" pitchFamily="34" charset="0"/>
              </a:rPr>
              <a:t>opiniile</a:t>
            </a:r>
            <a:r>
              <a:rPr lang="en-US" sz="2000" dirty="0">
                <a:latin typeface="Arial Black" panose="020B0A04020102020204" pitchFamily="34" charset="0"/>
              </a:rPr>
              <a:t> </a:t>
            </a:r>
            <a:r>
              <a:rPr lang="en-US" sz="2000" dirty="0" err="1">
                <a:latin typeface="Arial Black" panose="020B0A04020102020204" pitchFamily="34" charset="0"/>
              </a:rPr>
              <a:t>exprimate</a:t>
            </a:r>
            <a:r>
              <a:rPr lang="en-US" sz="2000" dirty="0">
                <a:latin typeface="Arial Black" panose="020B0A04020102020204" pitchFamily="34" charset="0"/>
              </a:rPr>
              <a:t> </a:t>
            </a:r>
            <a:r>
              <a:rPr lang="en-US" sz="2000" dirty="0" err="1">
                <a:latin typeface="Arial Black" panose="020B0A04020102020204" pitchFamily="34" charset="0"/>
              </a:rPr>
              <a:t>aparțin</a:t>
            </a:r>
            <a:r>
              <a:rPr lang="en-US" sz="2000" dirty="0">
                <a:latin typeface="Arial Black" panose="020B0A04020102020204" pitchFamily="34" charset="0"/>
              </a:rPr>
              <a:t>, </a:t>
            </a:r>
            <a:r>
              <a:rPr lang="en-US" sz="2000" dirty="0" err="1">
                <a:latin typeface="Arial Black" panose="020B0A04020102020204" pitchFamily="34" charset="0"/>
              </a:rPr>
              <a:t>însă</a:t>
            </a:r>
            <a:r>
              <a:rPr lang="en-US" sz="2000" dirty="0">
                <a:latin typeface="Arial Black" panose="020B0A04020102020204" pitchFamily="34" charset="0"/>
              </a:rPr>
              <a:t>, </a:t>
            </a:r>
            <a:r>
              <a:rPr lang="en-US" sz="2000" dirty="0" err="1">
                <a:latin typeface="Arial Black" panose="020B0A04020102020204" pitchFamily="34" charset="0"/>
              </a:rPr>
              <a:t>exclusiv</a:t>
            </a:r>
            <a:r>
              <a:rPr lang="en-US" sz="2000" dirty="0">
                <a:latin typeface="Arial Black" panose="020B0A04020102020204" pitchFamily="34" charset="0"/>
              </a:rPr>
              <a:t> </a:t>
            </a:r>
            <a:r>
              <a:rPr lang="en-US" sz="2000" dirty="0" err="1">
                <a:latin typeface="Arial Black" panose="020B0A04020102020204" pitchFamily="34" charset="0"/>
              </a:rPr>
              <a:t>autorului</a:t>
            </a:r>
            <a:r>
              <a:rPr lang="en-US" sz="2000" dirty="0">
                <a:latin typeface="Arial Black" panose="020B0A04020102020204" pitchFamily="34" charset="0"/>
              </a:rPr>
              <a:t> (</a:t>
            </a:r>
            <a:r>
              <a:rPr lang="en-US" sz="2000" dirty="0" err="1">
                <a:latin typeface="Arial Black" panose="020B0A04020102020204" pitchFamily="34" charset="0"/>
              </a:rPr>
              <a:t>autorilor</a:t>
            </a:r>
            <a:r>
              <a:rPr lang="en-US" sz="2000" dirty="0">
                <a:latin typeface="Arial Black" panose="020B0A04020102020204" pitchFamily="34" charset="0"/>
              </a:rPr>
              <a:t>) </a:t>
            </a:r>
            <a:r>
              <a:rPr lang="en-US" sz="2000" dirty="0" err="1">
                <a:latin typeface="Arial Black" panose="020B0A04020102020204" pitchFamily="34" charset="0"/>
              </a:rPr>
              <a:t>și</a:t>
            </a:r>
            <a:r>
              <a:rPr lang="en-US" sz="2000" dirty="0">
                <a:latin typeface="Arial Black" panose="020B0A04020102020204" pitchFamily="34" charset="0"/>
              </a:rPr>
              <a:t> nu </a:t>
            </a:r>
            <a:r>
              <a:rPr lang="en-US" sz="2000" dirty="0" err="1">
                <a:latin typeface="Arial Black" panose="020B0A04020102020204" pitchFamily="34" charset="0"/>
              </a:rPr>
              <a:t>reflectă</a:t>
            </a:r>
            <a:r>
              <a:rPr lang="en-US" sz="2000" dirty="0">
                <a:latin typeface="Arial Black" panose="020B0A04020102020204" pitchFamily="34" charset="0"/>
              </a:rPr>
              <a:t> </a:t>
            </a:r>
            <a:r>
              <a:rPr lang="en-US" sz="2000" dirty="0" err="1">
                <a:latin typeface="Arial Black" panose="020B0A04020102020204" pitchFamily="34" charset="0"/>
              </a:rPr>
              <a:t>neapărat</a:t>
            </a:r>
            <a:r>
              <a:rPr lang="en-US" sz="2000" dirty="0">
                <a:latin typeface="Arial Black" panose="020B0A04020102020204" pitchFamily="34" charset="0"/>
              </a:rPr>
              <a:t> </a:t>
            </a:r>
            <a:r>
              <a:rPr lang="en-US" sz="2000" dirty="0" err="1">
                <a:latin typeface="Arial Black" panose="020B0A04020102020204" pitchFamily="34" charset="0"/>
              </a:rPr>
              <a:t>punctele</a:t>
            </a:r>
            <a:r>
              <a:rPr lang="en-US" sz="2000" dirty="0">
                <a:latin typeface="Arial Black" panose="020B0A04020102020204" pitchFamily="34" charset="0"/>
              </a:rPr>
              <a:t> de </a:t>
            </a:r>
            <a:r>
              <a:rPr lang="en-US" sz="2000" dirty="0" err="1">
                <a:latin typeface="Arial Black" panose="020B0A04020102020204" pitchFamily="34" charset="0"/>
              </a:rPr>
              <a:t>vedere</a:t>
            </a:r>
            <a:r>
              <a:rPr lang="en-US" sz="2000" dirty="0">
                <a:latin typeface="Arial Black" panose="020B0A04020102020204" pitchFamily="34" charset="0"/>
              </a:rPr>
              <a:t> </a:t>
            </a:r>
            <a:r>
              <a:rPr lang="en-US" sz="2000" dirty="0" err="1">
                <a:latin typeface="Arial Black" panose="020B0A04020102020204" pitchFamily="34" charset="0"/>
              </a:rPr>
              <a:t>și</a:t>
            </a:r>
            <a:r>
              <a:rPr lang="en-US" sz="2000" dirty="0">
                <a:latin typeface="Arial Black" panose="020B0A04020102020204" pitchFamily="34" charset="0"/>
              </a:rPr>
              <a:t> </a:t>
            </a:r>
            <a:r>
              <a:rPr lang="en-US" sz="2000" dirty="0" err="1">
                <a:latin typeface="Arial Black" panose="020B0A04020102020204" pitchFamily="34" charset="0"/>
              </a:rPr>
              <a:t>opiniile</a:t>
            </a:r>
            <a:r>
              <a:rPr lang="en-US" sz="2000" dirty="0">
                <a:latin typeface="Arial Black" panose="020B0A04020102020204" pitchFamily="34" charset="0"/>
              </a:rPr>
              <a:t> </a:t>
            </a:r>
            <a:r>
              <a:rPr lang="en-US" sz="2000" dirty="0" err="1">
                <a:latin typeface="Arial Black" panose="020B0A04020102020204" pitchFamily="34" charset="0"/>
              </a:rPr>
              <a:t>Uniunii</a:t>
            </a:r>
            <a:r>
              <a:rPr lang="en-US" sz="2000" dirty="0">
                <a:latin typeface="Arial Black" panose="020B0A04020102020204" pitchFamily="34" charset="0"/>
              </a:rPr>
              <a:t> </a:t>
            </a:r>
            <a:r>
              <a:rPr lang="en-US" sz="2000" dirty="0" err="1">
                <a:latin typeface="Arial Black" panose="020B0A04020102020204" pitchFamily="34" charset="0"/>
              </a:rPr>
              <a:t>Europene</a:t>
            </a:r>
            <a:r>
              <a:rPr lang="en-US" sz="2000" dirty="0">
                <a:latin typeface="Arial Black" panose="020B0A04020102020204" pitchFamily="34" charset="0"/>
              </a:rPr>
              <a:t> </a:t>
            </a:r>
            <a:r>
              <a:rPr lang="en-US" sz="2000" dirty="0" err="1">
                <a:latin typeface="Arial Black" panose="020B0A04020102020204" pitchFamily="34" charset="0"/>
              </a:rPr>
              <a:t>sau</a:t>
            </a:r>
            <a:r>
              <a:rPr lang="en-US" sz="2000" dirty="0">
                <a:latin typeface="Arial Black" panose="020B0A04020102020204" pitchFamily="34" charset="0"/>
              </a:rPr>
              <a:t> ale </a:t>
            </a:r>
            <a:r>
              <a:rPr lang="en-US" sz="2000" dirty="0" err="1">
                <a:latin typeface="Arial Black" panose="020B0A04020102020204" pitchFamily="34" charset="0"/>
              </a:rPr>
              <a:t>Agenției</a:t>
            </a:r>
            <a:r>
              <a:rPr lang="en-US" sz="2000" dirty="0">
                <a:latin typeface="Arial Black" panose="020B0A04020102020204" pitchFamily="34" charset="0"/>
              </a:rPr>
              <a:t> </a:t>
            </a:r>
            <a:r>
              <a:rPr lang="en-US" sz="2000" dirty="0" err="1">
                <a:latin typeface="Arial Black" panose="020B0A04020102020204" pitchFamily="34" charset="0"/>
              </a:rPr>
              <a:t>Naționale</a:t>
            </a:r>
            <a:r>
              <a:rPr lang="en-US" sz="2000" dirty="0">
                <a:latin typeface="Arial Black" panose="020B0A04020102020204" pitchFamily="34" charset="0"/>
              </a:rPr>
              <a:t> </a:t>
            </a:r>
            <a:r>
              <a:rPr lang="en-US" sz="2000" dirty="0" err="1">
                <a:latin typeface="Arial Black" panose="020B0A04020102020204" pitchFamily="34" charset="0"/>
              </a:rPr>
              <a:t>pentru</a:t>
            </a:r>
            <a:r>
              <a:rPr lang="en-US" sz="2000" dirty="0">
                <a:latin typeface="Arial Black" panose="020B0A04020102020204" pitchFamily="34" charset="0"/>
              </a:rPr>
              <a:t> </a:t>
            </a:r>
            <a:r>
              <a:rPr lang="en-US" sz="2000" dirty="0" err="1">
                <a:latin typeface="Arial Black" panose="020B0A04020102020204" pitchFamily="34" charset="0"/>
              </a:rPr>
              <a:t>Programe</a:t>
            </a:r>
            <a:r>
              <a:rPr lang="en-US" sz="2000" dirty="0">
                <a:latin typeface="Arial Black" panose="020B0A04020102020204" pitchFamily="34" charset="0"/>
              </a:rPr>
              <a:t> </a:t>
            </a:r>
            <a:r>
              <a:rPr lang="en-US" sz="2000" dirty="0" err="1">
                <a:latin typeface="Arial Black" panose="020B0A04020102020204" pitchFamily="34" charset="0"/>
              </a:rPr>
              <a:t>Comunitare</a:t>
            </a:r>
            <a:r>
              <a:rPr lang="en-US" sz="2000" dirty="0">
                <a:latin typeface="Arial Black" panose="020B0A04020102020204" pitchFamily="34" charset="0"/>
              </a:rPr>
              <a:t> </a:t>
            </a:r>
            <a:r>
              <a:rPr lang="en-US" sz="2000" dirty="0" err="1">
                <a:latin typeface="Arial Black" panose="020B0A04020102020204" pitchFamily="34" charset="0"/>
              </a:rPr>
              <a:t>în</a:t>
            </a:r>
            <a:r>
              <a:rPr lang="en-US" sz="2000" dirty="0">
                <a:latin typeface="Arial Black" panose="020B0A04020102020204" pitchFamily="34" charset="0"/>
              </a:rPr>
              <a:t> </a:t>
            </a:r>
            <a:r>
              <a:rPr lang="en-US" sz="2000" dirty="0" err="1">
                <a:latin typeface="Arial Black" panose="020B0A04020102020204" pitchFamily="34" charset="0"/>
              </a:rPr>
              <a:t>Domeniul</a:t>
            </a:r>
            <a:r>
              <a:rPr lang="en-US" sz="2000" dirty="0">
                <a:latin typeface="Arial Black" panose="020B0A04020102020204" pitchFamily="34" charset="0"/>
              </a:rPr>
              <a:t> </a:t>
            </a:r>
            <a:r>
              <a:rPr lang="en-US" sz="2000" dirty="0" err="1">
                <a:latin typeface="Arial Black" panose="020B0A04020102020204" pitchFamily="34" charset="0"/>
              </a:rPr>
              <a:t>Educației</a:t>
            </a:r>
            <a:r>
              <a:rPr lang="en-US" sz="2000" dirty="0">
                <a:latin typeface="Arial Black" panose="020B0A04020102020204" pitchFamily="34" charset="0"/>
              </a:rPr>
              <a:t> </a:t>
            </a:r>
            <a:r>
              <a:rPr lang="en-US" sz="2000" dirty="0" err="1">
                <a:latin typeface="Arial Black" panose="020B0A04020102020204" pitchFamily="34" charset="0"/>
              </a:rPr>
              <a:t>și</a:t>
            </a:r>
            <a:r>
              <a:rPr lang="en-US" sz="2000" dirty="0">
                <a:latin typeface="Arial Black" panose="020B0A04020102020204" pitchFamily="34" charset="0"/>
              </a:rPr>
              <a:t> </a:t>
            </a:r>
            <a:r>
              <a:rPr lang="en-US" sz="2000" dirty="0" err="1">
                <a:latin typeface="Arial Black" panose="020B0A04020102020204" pitchFamily="34" charset="0"/>
              </a:rPr>
              <a:t>Formării</a:t>
            </a:r>
            <a:r>
              <a:rPr lang="en-US" sz="2000" dirty="0">
                <a:latin typeface="Arial Black" panose="020B0A04020102020204" pitchFamily="34" charset="0"/>
              </a:rPr>
              <a:t> </a:t>
            </a:r>
            <a:r>
              <a:rPr lang="en-US" sz="2000" dirty="0" err="1">
                <a:latin typeface="Arial Black" panose="020B0A04020102020204" pitchFamily="34" charset="0"/>
              </a:rPr>
              <a:t>Profesionale</a:t>
            </a:r>
            <a:r>
              <a:rPr lang="en-US" sz="2000" dirty="0">
                <a:latin typeface="Arial Black" panose="020B0A04020102020204" pitchFamily="34" charset="0"/>
              </a:rPr>
              <a:t> (ANPCDEFP). </a:t>
            </a:r>
            <a:r>
              <a:rPr lang="en-US" sz="2000" dirty="0" err="1">
                <a:latin typeface="Arial Black" panose="020B0A04020102020204" pitchFamily="34" charset="0"/>
              </a:rPr>
              <a:t>Nici</a:t>
            </a:r>
            <a:r>
              <a:rPr lang="en-US" sz="2000" dirty="0">
                <a:latin typeface="Arial Black" panose="020B0A04020102020204" pitchFamily="34" charset="0"/>
              </a:rPr>
              <a:t> </a:t>
            </a:r>
            <a:r>
              <a:rPr lang="en-US" sz="2000" dirty="0" err="1">
                <a:latin typeface="Arial Black" panose="020B0A04020102020204" pitchFamily="34" charset="0"/>
              </a:rPr>
              <a:t>Uniunea</a:t>
            </a:r>
            <a:r>
              <a:rPr lang="en-US" sz="2000" dirty="0">
                <a:latin typeface="Arial Black" panose="020B0A04020102020204" pitchFamily="34" charset="0"/>
              </a:rPr>
              <a:t> </a:t>
            </a:r>
            <a:r>
              <a:rPr lang="en-US" sz="2000" dirty="0" err="1">
                <a:latin typeface="Arial Black" panose="020B0A04020102020204" pitchFamily="34" charset="0"/>
              </a:rPr>
              <a:t>Europeană</a:t>
            </a:r>
            <a:r>
              <a:rPr lang="en-US" sz="2000" dirty="0">
                <a:latin typeface="Arial Black" panose="020B0A04020102020204" pitchFamily="34" charset="0"/>
              </a:rPr>
              <a:t> </a:t>
            </a:r>
            <a:r>
              <a:rPr lang="en-US" sz="2000" dirty="0" err="1">
                <a:latin typeface="Arial Black" panose="020B0A04020102020204" pitchFamily="34" charset="0"/>
              </a:rPr>
              <a:t>și</a:t>
            </a:r>
            <a:r>
              <a:rPr lang="en-US" sz="2000" dirty="0">
                <a:latin typeface="Arial Black" panose="020B0A04020102020204" pitchFamily="34" charset="0"/>
              </a:rPr>
              <a:t> </a:t>
            </a:r>
            <a:r>
              <a:rPr lang="en-US" sz="2000" dirty="0" err="1">
                <a:latin typeface="Arial Black" panose="020B0A04020102020204" pitchFamily="34" charset="0"/>
              </a:rPr>
              <a:t>nici</a:t>
            </a:r>
            <a:r>
              <a:rPr lang="en-US" sz="2000" dirty="0">
                <a:latin typeface="Arial Black" panose="020B0A04020102020204" pitchFamily="34" charset="0"/>
              </a:rPr>
              <a:t> ANPCDEFP nu pot fi </a:t>
            </a:r>
            <a:r>
              <a:rPr lang="en-US" sz="2000" dirty="0" err="1">
                <a:latin typeface="Arial Black" panose="020B0A04020102020204" pitchFamily="34" charset="0"/>
              </a:rPr>
              <a:t>ținute</a:t>
            </a:r>
            <a:r>
              <a:rPr lang="en-US" sz="2000" dirty="0">
                <a:latin typeface="Arial Black" panose="020B0A04020102020204" pitchFamily="34" charset="0"/>
              </a:rPr>
              <a:t> </a:t>
            </a:r>
            <a:r>
              <a:rPr lang="en-US" sz="2000" dirty="0" err="1">
                <a:latin typeface="Arial Black" panose="020B0A04020102020204" pitchFamily="34" charset="0"/>
              </a:rPr>
              <a:t>răspunzătoare</a:t>
            </a:r>
            <a:r>
              <a:rPr lang="en-US" sz="2000" dirty="0">
                <a:latin typeface="Arial Black" panose="020B0A04020102020204" pitchFamily="34" charset="0"/>
              </a:rPr>
              <a:t> </a:t>
            </a:r>
            <a:r>
              <a:rPr lang="en-US" sz="2000" dirty="0" err="1">
                <a:latin typeface="Arial Black" panose="020B0A04020102020204" pitchFamily="34" charset="0"/>
              </a:rPr>
              <a:t>pentru</a:t>
            </a:r>
            <a:r>
              <a:rPr lang="en-US" sz="2000" dirty="0">
                <a:latin typeface="Arial Black" panose="020B0A04020102020204" pitchFamily="34" charset="0"/>
              </a:rPr>
              <a:t> </a:t>
            </a:r>
            <a:r>
              <a:rPr lang="en-US" sz="2000" dirty="0" err="1">
                <a:latin typeface="Arial Black" panose="020B0A04020102020204" pitchFamily="34" charset="0"/>
              </a:rPr>
              <a:t>acestea</a:t>
            </a:r>
            <a:endParaRPr lang="en-US" sz="2000" dirty="0">
              <a:latin typeface="Arial Black" panose="020B0A04020102020204" pitchFamily="34" charset="0"/>
            </a:endParaRPr>
          </a:p>
        </p:txBody>
      </p:sp>
      <p:pic>
        <p:nvPicPr>
          <p:cNvPr id="4" name="Imagine 3">
            <a:extLst>
              <a:ext uri="{FF2B5EF4-FFF2-40B4-BE49-F238E27FC236}">
                <a16:creationId xmlns:a16="http://schemas.microsoft.com/office/drawing/2014/main" id="{45A7AB69-059B-6AEA-D278-9687434C4C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3183" y="982132"/>
            <a:ext cx="1828799" cy="524728"/>
          </a:xfrm>
          <a:prstGeom prst="rect">
            <a:avLst/>
          </a:prstGeom>
        </p:spPr>
      </p:pic>
    </p:spTree>
    <p:extLst>
      <p:ext uri="{BB962C8B-B14F-4D97-AF65-F5344CB8AC3E}">
        <p14:creationId xmlns:p14="http://schemas.microsoft.com/office/powerpoint/2010/main" val="151344947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295</TotalTime>
  <Words>1165</Words>
  <Application>Microsoft Office PowerPoint</Application>
  <PresentationFormat>Ecran lat</PresentationFormat>
  <Paragraphs>95</Paragraphs>
  <Slides>13</Slides>
  <Notes>1</Notes>
  <HiddenSlides>0</HiddenSlides>
  <MMClips>0</MMClips>
  <ScaleCrop>false</ScaleCrop>
  <HeadingPairs>
    <vt:vector size="6" baseType="variant">
      <vt:variant>
        <vt:lpstr>Fonturi utilizate</vt:lpstr>
      </vt:variant>
      <vt:variant>
        <vt:i4>7</vt:i4>
      </vt:variant>
      <vt:variant>
        <vt:lpstr>Temă</vt:lpstr>
      </vt:variant>
      <vt:variant>
        <vt:i4>1</vt:i4>
      </vt:variant>
      <vt:variant>
        <vt:lpstr>Titluri diapozitive</vt:lpstr>
      </vt:variant>
      <vt:variant>
        <vt:i4>13</vt:i4>
      </vt:variant>
    </vt:vector>
  </HeadingPairs>
  <TitlesOfParts>
    <vt:vector size="21" baseType="lpstr">
      <vt:lpstr>Arial</vt:lpstr>
      <vt:lpstr>Arial Black</vt:lpstr>
      <vt:lpstr>Calibri</vt:lpstr>
      <vt:lpstr>Garamond</vt:lpstr>
      <vt:lpstr>Georgia</vt:lpstr>
      <vt:lpstr>Manrope</vt:lpstr>
      <vt:lpstr>Wingdings</vt:lpstr>
      <vt:lpstr>Organic</vt:lpstr>
      <vt:lpstr>Programul Erasmus+  Acțiunea cheie 1  Proiect de mobilitate (de scurtă durată) - domeniul educație școlară (KA122-SCH)</vt:lpstr>
      <vt:lpstr>Programul Erasmus+, Acțiunea cheie 1  Proiect de mobilitate (de scurtă durată) - domeniul educație școlară (KA122-SCH)</vt:lpstr>
      <vt:lpstr>ECHIPA DE PROIECT:</vt:lpstr>
      <vt:lpstr>OBIECTIVELE PROIECTULUI</vt:lpstr>
      <vt:lpstr>MODALITĂȚI DE ÎNDEPLINIRE A OBIECTIVELOR PROIECTULUI</vt:lpstr>
      <vt:lpstr>INDICATORI DE REALIZARE A OBIECTIVELOR PROIECTULUI</vt:lpstr>
      <vt:lpstr>OBIECTIVE PENTRU MANAGEMENTUL TEHNIC AL PROIECTULUI</vt:lpstr>
      <vt:lpstr>CURSUL DE FORMARE</vt:lpstr>
      <vt:lpstr>ACTIVITĂȚILE PROIECTULUI</vt:lpstr>
      <vt:lpstr>ACTIVITĂȚILE PROIECTULUI</vt:lpstr>
      <vt:lpstr>ACTIVITĂȚILE PROIECTULUI</vt:lpstr>
      <vt:lpstr>BUGETUL PROIECTULUI</vt:lpstr>
      <vt:lpstr>Prezentare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teoduta23@gmail.com</dc:creator>
  <cp:lastModifiedBy>User</cp:lastModifiedBy>
  <cp:revision>7</cp:revision>
  <dcterms:created xsi:type="dcterms:W3CDTF">2024-09-20T06:18:59Z</dcterms:created>
  <dcterms:modified xsi:type="dcterms:W3CDTF">2025-01-21T11:19:37Z</dcterms:modified>
</cp:coreProperties>
</file>