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75" r:id="rId3"/>
    <p:sldId id="257" r:id="rId4"/>
    <p:sldId id="258" r:id="rId5"/>
    <p:sldId id="259" r:id="rId6"/>
    <p:sldId id="261" r:id="rId7"/>
    <p:sldId id="264" r:id="rId8"/>
    <p:sldId id="265" r:id="rId9"/>
    <p:sldId id="266" r:id="rId10"/>
    <p:sldId id="267" r:id="rId11"/>
    <p:sldId id="268" r:id="rId12"/>
    <p:sldId id="271" r:id="rId13"/>
    <p:sldId id="272" r:id="rId14"/>
    <p:sldId id="273" r:id="rId15"/>
    <p:sldId id="27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816" y="7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ubstituent dată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574602-7114-483D-BC36-7B38811C8E83}" type="datetimeFigureOut">
              <a:rPr lang="en-US" smtClean="0"/>
              <a:t>12/3/2024</a:t>
            </a:fld>
            <a:endParaRPr lang="en-US"/>
          </a:p>
        </p:txBody>
      </p:sp>
      <p:sp>
        <p:nvSpPr>
          <p:cNvPr id="4" name="Substituent imagine diapozitiv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ubstituent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6" name="Substituent subsol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ubstituent număr diapozitiv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2AA6AD-82E6-48BE-93DC-248B2EA35CD8}" type="slidenum">
              <a:rPr lang="en-US" smtClean="0"/>
              <a:t>‹#›</a:t>
            </a:fld>
            <a:endParaRPr lang="en-US"/>
          </a:p>
        </p:txBody>
      </p:sp>
    </p:spTree>
    <p:extLst>
      <p:ext uri="{BB962C8B-B14F-4D97-AF65-F5344CB8AC3E}">
        <p14:creationId xmlns:p14="http://schemas.microsoft.com/office/powerpoint/2010/main" val="3125056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en-US" dirty="0"/>
          </a:p>
        </p:txBody>
      </p:sp>
      <p:sp>
        <p:nvSpPr>
          <p:cNvPr id="4" name="Substituent număr diapozitiv 3"/>
          <p:cNvSpPr>
            <a:spLocks noGrp="1"/>
          </p:cNvSpPr>
          <p:nvPr>
            <p:ph type="sldNum" sz="quarter" idx="5"/>
          </p:nvPr>
        </p:nvSpPr>
        <p:spPr/>
        <p:txBody>
          <a:bodyPr/>
          <a:lstStyle/>
          <a:p>
            <a:fld id="{782AA6AD-82E6-48BE-93DC-248B2EA35CD8}" type="slidenum">
              <a:rPr lang="en-US" smtClean="0"/>
              <a:t>8</a:t>
            </a:fld>
            <a:endParaRPr lang="en-US"/>
          </a:p>
        </p:txBody>
      </p:sp>
    </p:spTree>
    <p:extLst>
      <p:ext uri="{BB962C8B-B14F-4D97-AF65-F5344CB8AC3E}">
        <p14:creationId xmlns:p14="http://schemas.microsoft.com/office/powerpoint/2010/main" val="1108888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en-US" dirty="0"/>
          </a:p>
        </p:txBody>
      </p:sp>
      <p:sp>
        <p:nvSpPr>
          <p:cNvPr id="4" name="Substituent număr diapozitiv 3"/>
          <p:cNvSpPr>
            <a:spLocks noGrp="1"/>
          </p:cNvSpPr>
          <p:nvPr>
            <p:ph type="sldNum" sz="quarter" idx="5"/>
          </p:nvPr>
        </p:nvSpPr>
        <p:spPr/>
        <p:txBody>
          <a:bodyPr/>
          <a:lstStyle/>
          <a:p>
            <a:fld id="{782AA6AD-82E6-48BE-93DC-248B2EA35CD8}" type="slidenum">
              <a:rPr lang="en-US" smtClean="0"/>
              <a:t>9</a:t>
            </a:fld>
            <a:endParaRPr lang="en-US"/>
          </a:p>
        </p:txBody>
      </p:sp>
    </p:spTree>
    <p:extLst>
      <p:ext uri="{BB962C8B-B14F-4D97-AF65-F5344CB8AC3E}">
        <p14:creationId xmlns:p14="http://schemas.microsoft.com/office/powerpoint/2010/main" val="20912584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zitiv titlu">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o-RO"/>
              <a:t>Faceți clic pentru a edita stilul de titlu coordonator</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a:t>Faceți clic pentru a edita stilul de subtitlu coordonator</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F81173E-D793-445E-8F81-A962ED7FB23B}" type="datetimeFigureOut">
              <a:rPr lang="en-US" smtClean="0"/>
              <a:t>12/3/2024</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EE752F1-A0E1-4F96-A25C-6A848F581C6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136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7F81173E-D793-445E-8F81-A962ED7FB23B}"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52F1-A0E1-4F96-A25C-6A848F581C6C}" type="slidenum">
              <a:rPr lang="en-US" smtClean="0"/>
              <a:t>‹#›</a:t>
            </a:fld>
            <a:endParaRPr lang="en-US"/>
          </a:p>
        </p:txBody>
      </p:sp>
    </p:spTree>
    <p:extLst>
      <p:ext uri="{BB962C8B-B14F-4D97-AF65-F5344CB8AC3E}">
        <p14:creationId xmlns:p14="http://schemas.microsoft.com/office/powerpoint/2010/main" val="3529231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F81173E-D793-445E-8F81-A962ED7FB23B}"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52F1-A0E1-4F96-A25C-6A848F581C6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4360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7F81173E-D793-445E-8F81-A962ED7FB23B}"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752F1-A0E1-4F96-A25C-6A848F581C6C}" type="slidenum">
              <a:rPr lang="en-US" smtClean="0"/>
              <a:t>‹#›</a:t>
            </a:fld>
            <a:endParaRPr lang="en-US"/>
          </a:p>
        </p:txBody>
      </p:sp>
    </p:spTree>
    <p:extLst>
      <p:ext uri="{BB962C8B-B14F-4D97-AF65-F5344CB8AC3E}">
        <p14:creationId xmlns:p14="http://schemas.microsoft.com/office/powerpoint/2010/main" val="908118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7F81173E-D793-445E-8F81-A962ED7FB23B}" type="datetimeFigureOut">
              <a:rPr lang="en-US" smtClean="0"/>
              <a:t>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E752F1-A0E1-4F96-A25C-6A848F581C6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8135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7F81173E-D793-445E-8F81-A962ED7FB23B}" type="datetimeFigureOut">
              <a:rPr lang="en-US" smtClean="0"/>
              <a:t>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E752F1-A0E1-4F96-A25C-6A848F581C6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6892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81173E-D793-445E-8F81-A962ED7FB23B}" type="datetimeFigureOut">
              <a:rPr lang="en-US" smtClean="0"/>
              <a:t>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E752F1-A0E1-4F96-A25C-6A848F581C6C}" type="slidenum">
              <a:rPr lang="en-US" smtClean="0"/>
              <a:t>‹#›</a:t>
            </a:fld>
            <a:endParaRPr lang="en-US"/>
          </a:p>
        </p:txBody>
      </p:sp>
    </p:spTree>
    <p:extLst>
      <p:ext uri="{BB962C8B-B14F-4D97-AF65-F5344CB8AC3E}">
        <p14:creationId xmlns:p14="http://schemas.microsoft.com/office/powerpoint/2010/main" val="2985695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o-RO"/>
              <a:t>Faceți clic pentru a edita stilul de titlu coordonator</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7F81173E-D793-445E-8F81-A962ED7FB23B}"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752F1-A0E1-4F96-A25C-6A848F581C6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3049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o-RO"/>
              <a:t>Faceți clic pentru a edita stilul de titlu coordonator</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7F81173E-D793-445E-8F81-A962ED7FB23B}"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752F1-A0E1-4F96-A25C-6A848F581C6C}" type="slidenum">
              <a:rPr lang="en-US" smtClean="0"/>
              <a:t>‹#›</a:t>
            </a:fld>
            <a:endParaRPr lang="en-US"/>
          </a:p>
        </p:txBody>
      </p:sp>
    </p:spTree>
    <p:extLst>
      <p:ext uri="{BB962C8B-B14F-4D97-AF65-F5344CB8AC3E}">
        <p14:creationId xmlns:p14="http://schemas.microsoft.com/office/powerpoint/2010/main" val="427405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ine panoramică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7F81173E-D793-445E-8F81-A962ED7FB23B}"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752F1-A0E1-4F96-A25C-6A848F581C6C}" type="slidenum">
              <a:rPr lang="en-US" smtClean="0"/>
              <a:t>‹#›</a:t>
            </a:fld>
            <a:endParaRPr lang="en-US"/>
          </a:p>
        </p:txBody>
      </p:sp>
    </p:spTree>
    <p:extLst>
      <p:ext uri="{BB962C8B-B14F-4D97-AF65-F5344CB8AC3E}">
        <p14:creationId xmlns:p14="http://schemas.microsoft.com/office/powerpoint/2010/main" val="3606286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F81173E-D793-445E-8F81-A962ED7FB23B}"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52F1-A0E1-4F96-A25C-6A848F581C6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5976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o-RO"/>
              <a:t>Faceți clic pentru a edita stilul de titlu coordonator</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Faceţi clic pentru a edita Master stiluri text</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F81173E-D793-445E-8F81-A962ED7FB23B}"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52F1-A0E1-4F96-A25C-6A848F581C6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003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F81173E-D793-445E-8F81-A962ED7FB23B}"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52F1-A0E1-4F96-A25C-6A848F581C6C}" type="slidenum">
              <a:rPr lang="en-US" smtClean="0"/>
              <a:t>‹#›</a:t>
            </a:fld>
            <a:endParaRPr lang="en-US"/>
          </a:p>
        </p:txBody>
      </p:sp>
    </p:spTree>
    <p:extLst>
      <p:ext uri="{BB962C8B-B14F-4D97-AF65-F5344CB8AC3E}">
        <p14:creationId xmlns:p14="http://schemas.microsoft.com/office/powerpoint/2010/main" val="183963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t 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o-RO"/>
              <a:t>Faceți clic pentru a edita stilul de titlu coordonator</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F81173E-D793-445E-8F81-A962ED7FB23B}"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52F1-A0E1-4F96-A25C-6A848F581C6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4799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devărat sau fals">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o-RO"/>
              <a:t>Faceți clic pentru a edita stilul de titlu coordonator</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F81173E-D793-445E-8F81-A962ED7FB23B}"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52F1-A0E1-4F96-A25C-6A848F581C6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7590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7F81173E-D793-445E-8F81-A962ED7FB23B}"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52F1-A0E1-4F96-A25C-6A848F581C6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69139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7F81173E-D793-445E-8F81-A962ED7FB23B}"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52F1-A0E1-4F96-A25C-6A848F581C6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4975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F81173E-D793-445E-8F81-A962ED7FB23B}" type="datetimeFigureOut">
              <a:rPr lang="en-US" smtClean="0"/>
              <a:t>12/3/2024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EE752F1-A0E1-4F96-A25C-6A848F581C6C}" type="slidenum">
              <a:rPr lang="en-US" smtClean="0"/>
              <a:t>‹#›</a:t>
            </a:fld>
            <a:endParaRPr lang="en-US"/>
          </a:p>
        </p:txBody>
      </p:sp>
    </p:spTree>
    <p:extLst>
      <p:ext uri="{BB962C8B-B14F-4D97-AF65-F5344CB8AC3E}">
        <p14:creationId xmlns:p14="http://schemas.microsoft.com/office/powerpoint/2010/main" val="12272533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7.jpeg"/><Relationship Id="rId2"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3.jpe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15.jpeg"/><Relationship Id="rId5" Type="http://schemas.openxmlformats.org/officeDocument/2006/relationships/image" Target="../media/image11.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6.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7.jpeg"/><Relationship Id="rId2" Type="http://schemas.openxmlformats.org/officeDocument/2006/relationships/image" Target="../media/image20.jpeg"/><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6.jpeg"/><Relationship Id="rId2" Type="http://schemas.openxmlformats.org/officeDocument/2006/relationships/image" Target="../media/image23.jpeg"/><Relationship Id="rId1" Type="http://schemas.openxmlformats.org/officeDocument/2006/relationships/slideLayout" Target="../slideLayouts/slideLayout8.xml"/><Relationship Id="rId6" Type="http://schemas.openxmlformats.org/officeDocument/2006/relationships/image" Target="../media/image7.jpeg"/><Relationship Id="rId5" Type="http://schemas.openxmlformats.org/officeDocument/2006/relationships/image" Target="../media/image8.pn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ro.wikipedia.org/wiki/Catedrala_din_Sevilla" TargetMode="External"/><Relationship Id="rId7" Type="http://schemas.openxmlformats.org/officeDocument/2006/relationships/image" Target="../media/image7.jpeg"/><Relationship Id="rId2" Type="http://schemas.openxmlformats.org/officeDocument/2006/relationships/hyperlink" Target="https://ro.wikipedia.org/w/index.php?title=Giralda&amp;action=edit&amp;redlink=1" TargetMode="External"/><Relationship Id="rId1" Type="http://schemas.openxmlformats.org/officeDocument/2006/relationships/slideLayout" Target="../slideLayouts/slideLayout9.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8.png"/><Relationship Id="rId2" Type="http://schemas.openxmlformats.org/officeDocument/2006/relationships/image" Target="../media/image30.jpe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3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5FAF22E-E013-C877-05D3-484D74CDED86}"/>
              </a:ext>
            </a:extLst>
          </p:cNvPr>
          <p:cNvSpPr>
            <a:spLocks noGrp="1"/>
          </p:cNvSpPr>
          <p:nvPr>
            <p:ph type="ctrTitle"/>
          </p:nvPr>
        </p:nvSpPr>
        <p:spPr>
          <a:xfrm>
            <a:off x="2692398" y="1518082"/>
            <a:ext cx="6815669" cy="2405847"/>
          </a:xfrm>
        </p:spPr>
        <p:txBody>
          <a:bodyPr/>
          <a:lstStyle/>
          <a:p>
            <a:pPr marL="0" marR="0">
              <a:lnSpc>
                <a:spcPct val="107000"/>
              </a:lnSpc>
              <a:spcAft>
                <a:spcPts val="800"/>
              </a:spcAft>
            </a:pPr>
            <a:br>
              <a:rPr lang="ro-RO" sz="2400" dirty="0">
                <a:latin typeface="Times New Roman" panose="02020603050405020304" pitchFamily="18" charset="0"/>
                <a:cs typeface="Times New Roman" panose="02020603050405020304" pitchFamily="18" charset="0"/>
              </a:rPr>
            </a:br>
            <a:br>
              <a:rPr lang="ro-RO" sz="2400" dirty="0">
                <a:latin typeface="Times New Roman" panose="02020603050405020304" pitchFamily="18" charset="0"/>
                <a:cs typeface="Times New Roman" panose="02020603050405020304" pitchFamily="18" charset="0"/>
              </a:rPr>
            </a:br>
            <a:br>
              <a:rPr lang="ro-RO" sz="2400" dirty="0">
                <a:latin typeface="Times New Roman" panose="02020603050405020304" pitchFamily="18" charset="0"/>
                <a:cs typeface="Times New Roman" panose="02020603050405020304" pitchFamily="18" charset="0"/>
              </a:rPr>
            </a:br>
            <a:br>
              <a:rPr lang="ro-RO" sz="2400" dirty="0">
                <a:latin typeface="Times New Roman" panose="02020603050405020304" pitchFamily="18" charset="0"/>
                <a:cs typeface="Times New Roman" panose="02020603050405020304" pitchFamily="18" charset="0"/>
              </a:rPr>
            </a:br>
            <a:br>
              <a:rPr lang="ro-RO" sz="2400" dirty="0">
                <a:latin typeface="Times New Roman" panose="02020603050405020304" pitchFamily="18" charset="0"/>
                <a:cs typeface="Times New Roman" panose="02020603050405020304" pitchFamily="18" charset="0"/>
              </a:rPr>
            </a:br>
            <a:br>
              <a:rPr lang="ro-RO" sz="2400" dirty="0">
                <a:latin typeface="Times New Roman" panose="02020603050405020304" pitchFamily="18" charset="0"/>
                <a:cs typeface="Times New Roman" panose="02020603050405020304" pitchFamily="18" charset="0"/>
              </a:rPr>
            </a:br>
            <a:r>
              <a:rPr lang="ro-RO" sz="2400" dirty="0">
                <a:latin typeface="Times New Roman" panose="02020603050405020304" pitchFamily="18" charset="0"/>
                <a:cs typeface="Times New Roman" panose="02020603050405020304" pitchFamily="18" charset="0"/>
              </a:rPr>
              <a:t>ȘCOALA GIMNAZIALĂ MOGOȘANI</a:t>
            </a:r>
            <a:br>
              <a:rPr lang="ro-RO" sz="2800" dirty="0">
                <a:latin typeface="Times New Roman" panose="02020603050405020304" pitchFamily="18" charset="0"/>
                <a:cs typeface="Times New Roman" panose="02020603050405020304" pitchFamily="18" charset="0"/>
              </a:rPr>
            </a:br>
            <a:r>
              <a:rPr lang="ro-RO"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PROFESORI ȘI PĂRINȚI ÎMPREUNĂ PENTRU EDUCAȚIE</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2024-1-RO01-KA122-SCH-0002</a:t>
            </a:r>
            <a:r>
              <a:rPr lang="ro-RO" sz="1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24622      </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Subtitlu 2">
            <a:extLst>
              <a:ext uri="{FF2B5EF4-FFF2-40B4-BE49-F238E27FC236}">
                <a16:creationId xmlns:a16="http://schemas.microsoft.com/office/drawing/2014/main" id="{099DF6A7-A80A-2986-2F17-B3AD173BFCF4}"/>
              </a:ext>
            </a:extLst>
          </p:cNvPr>
          <p:cNvSpPr>
            <a:spLocks noGrp="1"/>
          </p:cNvSpPr>
          <p:nvPr>
            <p:ph type="subTitle" idx="1"/>
          </p:nvPr>
        </p:nvSpPr>
        <p:spPr>
          <a:xfrm>
            <a:off x="2692398" y="3666479"/>
            <a:ext cx="6815669" cy="1311920"/>
          </a:xfrm>
        </p:spPr>
        <p:txBody>
          <a:bodyPr>
            <a:normAutofit fontScale="70000" lnSpcReduction="20000"/>
          </a:bodyPr>
          <a:lstStyle/>
          <a:p>
            <a:r>
              <a:rPr lang="ro-RO" b="1" dirty="0">
                <a:solidFill>
                  <a:schemeClr val="accent4"/>
                </a:solidFill>
              </a:rPr>
              <a:t>PARENTS AND TEACHERS: BUILDING BRIDGES</a:t>
            </a:r>
          </a:p>
          <a:p>
            <a:r>
              <a:rPr lang="ro-RO" b="1" dirty="0">
                <a:solidFill>
                  <a:srgbClr val="00B050"/>
                </a:solidFill>
              </a:rPr>
              <a:t>4-8 NOIEMBRIE 2024</a:t>
            </a:r>
          </a:p>
          <a:p>
            <a:r>
              <a:rPr lang="ro-RO" dirty="0">
                <a:solidFill>
                  <a:srgbClr val="7030A0"/>
                </a:solidFill>
              </a:rPr>
              <a:t>IDEVELOP TRAINING                       </a:t>
            </a:r>
          </a:p>
          <a:p>
            <a:r>
              <a:rPr lang="ro-RO" dirty="0">
                <a:solidFill>
                  <a:srgbClr val="FF0000"/>
                </a:solidFill>
              </a:rPr>
              <a:t>SEVILLA, SPANIA</a:t>
            </a:r>
          </a:p>
          <a:p>
            <a:endParaRPr lang="en-US" dirty="0"/>
          </a:p>
        </p:txBody>
      </p:sp>
      <p:pic>
        <p:nvPicPr>
          <p:cNvPr id="4" name="Picture 3" descr="erasmus-logo - Essenia UETP - ente di formazione accreditato presso la ...">
            <a:extLst>
              <a:ext uri="{FF2B5EF4-FFF2-40B4-BE49-F238E27FC236}">
                <a16:creationId xmlns:a16="http://schemas.microsoft.com/office/drawing/2014/main" id="{4150555F-7382-C9F6-BC05-A78286325D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14189" y="2840854"/>
            <a:ext cx="1118587" cy="435006"/>
          </a:xfrm>
          <a:prstGeom prst="rect">
            <a:avLst/>
          </a:prstGeom>
          <a:noFill/>
          <a:ln>
            <a:noFill/>
          </a:ln>
        </p:spPr>
      </p:pic>
      <p:pic>
        <p:nvPicPr>
          <p:cNvPr id="5" name="Imagine 4">
            <a:extLst>
              <a:ext uri="{FF2B5EF4-FFF2-40B4-BE49-F238E27FC236}">
                <a16:creationId xmlns:a16="http://schemas.microsoft.com/office/drawing/2014/main" id="{BC584105-575C-2B7B-0571-48FDA5C725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84431" y="3923929"/>
            <a:ext cx="1378101" cy="1054470"/>
          </a:xfrm>
          <a:prstGeom prst="rect">
            <a:avLst/>
          </a:prstGeom>
          <a:noFill/>
          <a:ln>
            <a:noFill/>
          </a:ln>
        </p:spPr>
      </p:pic>
    </p:spTree>
    <p:extLst>
      <p:ext uri="{BB962C8B-B14F-4D97-AF65-F5344CB8AC3E}">
        <p14:creationId xmlns:p14="http://schemas.microsoft.com/office/powerpoint/2010/main" val="3265174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EBBB0802-CD08-E0BC-4894-2E448D37CDF4}"/>
              </a:ext>
            </a:extLst>
          </p:cNvPr>
          <p:cNvSpPr>
            <a:spLocks noGrp="1"/>
          </p:cNvSpPr>
          <p:nvPr>
            <p:ph type="title"/>
          </p:nvPr>
        </p:nvSpPr>
        <p:spPr>
          <a:xfrm>
            <a:off x="1295402" y="982133"/>
            <a:ext cx="9601196" cy="873172"/>
          </a:xfrm>
        </p:spPr>
        <p:txBody>
          <a:bodyPr>
            <a:normAutofit fontScale="90000"/>
          </a:bodyPr>
          <a:lstStyle/>
          <a:p>
            <a:r>
              <a:rPr lang="ro-RO" sz="3100" b="1" i="1" dirty="0">
                <a:solidFill>
                  <a:srgbClr val="0070C0"/>
                </a:solidFill>
                <a:latin typeface="Times New Roman" panose="02020603050405020304" pitchFamily="18" charset="0"/>
                <a:cs typeface="Times New Roman" panose="02020603050405020304" pitchFamily="18" charset="0"/>
              </a:rPr>
              <a:t>PROFESORI ȘI PĂRINȚI ÎMPREUNĂ PENTRU EDUCAȚIE</a:t>
            </a:r>
            <a:endParaRPr lang="en-US" b="1" i="1" dirty="0">
              <a:solidFill>
                <a:srgbClr val="0070C0"/>
              </a:solidFill>
            </a:endParaRPr>
          </a:p>
        </p:txBody>
      </p:sp>
      <p:sp>
        <p:nvSpPr>
          <p:cNvPr id="3" name="Substituent conținut 2">
            <a:extLst>
              <a:ext uri="{FF2B5EF4-FFF2-40B4-BE49-F238E27FC236}">
                <a16:creationId xmlns:a16="http://schemas.microsoft.com/office/drawing/2014/main" id="{9E167465-95BA-CB36-2633-049949726567}"/>
              </a:ext>
            </a:extLst>
          </p:cNvPr>
          <p:cNvSpPr>
            <a:spLocks noGrp="1"/>
          </p:cNvSpPr>
          <p:nvPr>
            <p:ph idx="1"/>
          </p:nvPr>
        </p:nvSpPr>
        <p:spPr/>
        <p:txBody>
          <a:bodyPr>
            <a:normAutofit fontScale="92500" lnSpcReduction="20000"/>
          </a:bodyPr>
          <a:lstStyle/>
          <a:p>
            <a:r>
              <a:rPr lang="ro-RO" dirty="0">
                <a:latin typeface="Times New Roman" panose="02020603050405020304" pitchFamily="18" charset="0"/>
                <a:cs typeface="Times New Roman" panose="02020603050405020304" pitchFamily="18" charset="0"/>
              </a:rPr>
              <a:t>       În perioada 01.09.2024 - 30.11.2025, Școala Gimnazială Mogoșani, județul Dâmbovița, derulează Proiectul de mobilitate (de scurtă durată)- domeniul educație școlară - KA-122-SCH, cu numărul de referință 2024-1-RO01-KA122-SCH-000224622, </a:t>
            </a:r>
            <a:r>
              <a:rPr lang="ro-RO" i="1" dirty="0">
                <a:solidFill>
                  <a:srgbClr val="C00000"/>
                </a:solidFill>
                <a:latin typeface="Times New Roman" panose="02020603050405020304" pitchFamily="18" charset="0"/>
                <a:cs typeface="Times New Roman" panose="02020603050405020304" pitchFamily="18" charset="0"/>
              </a:rPr>
              <a:t>PROFESORI ȘI PĂRINȚI ÎMPREUNĂ PENTRU EDUCAȚIE.</a:t>
            </a:r>
          </a:p>
          <a:p>
            <a:pPr algn="just"/>
            <a:r>
              <a:rPr lang="ro-RO" dirty="0">
                <a:latin typeface="Times New Roman" panose="02020603050405020304" pitchFamily="18" charset="0"/>
                <a:cs typeface="Times New Roman" panose="02020603050405020304" pitchFamily="18" charset="0"/>
              </a:rPr>
              <a:t>     În scopul creării unor competențe, care să contribuie la dezvoltarea unor comportamente și atitudini deschise și tolerante, în direcția unui mediu școlar prietenos și incluziv, trei cadre didactice au participat, în cadrul proiectului, la  cursul de formare, „</a:t>
            </a:r>
            <a:r>
              <a:rPr lang="ro-RO" dirty="0" err="1">
                <a:latin typeface="Times New Roman" panose="02020603050405020304" pitchFamily="18" charset="0"/>
                <a:cs typeface="Times New Roman" panose="02020603050405020304" pitchFamily="18" charset="0"/>
              </a:rPr>
              <a:t>Parents</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and</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teachers</a:t>
            </a:r>
            <a:r>
              <a:rPr lang="ro-RO" dirty="0">
                <a:latin typeface="Times New Roman" panose="02020603050405020304" pitchFamily="18" charset="0"/>
                <a:cs typeface="Times New Roman" panose="02020603050405020304" pitchFamily="18" charset="0"/>
              </a:rPr>
              <a:t>: building </a:t>
            </a:r>
            <a:r>
              <a:rPr lang="ro-RO" dirty="0" err="1">
                <a:latin typeface="Times New Roman" panose="02020603050405020304" pitchFamily="18" charset="0"/>
                <a:cs typeface="Times New Roman" panose="02020603050405020304" pitchFamily="18" charset="0"/>
              </a:rPr>
              <a:t>bridges</a:t>
            </a:r>
            <a:r>
              <a:rPr lang="ro-RO" dirty="0">
                <a:latin typeface="Times New Roman" panose="02020603050405020304" pitchFamily="18" charset="0"/>
                <a:cs typeface="Times New Roman" panose="02020603050405020304" pitchFamily="18" charset="0"/>
              </a:rPr>
              <a:t>” (Părinți și profesori: construirea podurilor)”,</a:t>
            </a:r>
            <a:r>
              <a:rPr lang="ro-RO" b="1" dirty="0">
                <a:solidFill>
                  <a:srgbClr val="FFFFFF"/>
                </a:solidFill>
                <a:latin typeface="Manrope"/>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facilitat de </a:t>
            </a:r>
            <a:r>
              <a:rPr lang="ro-RO" dirty="0" err="1">
                <a:latin typeface="Times New Roman" panose="02020603050405020304" pitchFamily="18" charset="0"/>
                <a:cs typeface="Times New Roman" panose="02020603050405020304" pitchFamily="18" charset="0"/>
              </a:rPr>
              <a:t>Idevelop</a:t>
            </a:r>
            <a:r>
              <a:rPr lang="ro-RO" dirty="0">
                <a:latin typeface="Times New Roman" panose="02020603050405020304" pitchFamily="18" charset="0"/>
                <a:cs typeface="Times New Roman" panose="02020603050405020304" pitchFamily="18" charset="0"/>
              </a:rPr>
              <a:t> Training, în perioada 4-8 noiembrie 2024 în Spania, la Sevilla .       </a:t>
            </a:r>
          </a:p>
          <a:p>
            <a:endParaRPr lang="en-US" dirty="0"/>
          </a:p>
        </p:txBody>
      </p:sp>
      <p:pic>
        <p:nvPicPr>
          <p:cNvPr id="4" name="Picture 3" descr="erasmus-logo - Essenia UETP - ente di formazione accreditato presso la ...">
            <a:extLst>
              <a:ext uri="{FF2B5EF4-FFF2-40B4-BE49-F238E27FC236}">
                <a16:creationId xmlns:a16="http://schemas.microsoft.com/office/drawing/2014/main" id="{C85F7BB2-8085-CA5B-F2CA-CAAF352DA29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9924" y="1855305"/>
            <a:ext cx="1118587" cy="435006"/>
          </a:xfrm>
          <a:prstGeom prst="rect">
            <a:avLst/>
          </a:prstGeom>
          <a:noFill/>
          <a:ln>
            <a:noFill/>
          </a:ln>
        </p:spPr>
      </p:pic>
      <p:pic>
        <p:nvPicPr>
          <p:cNvPr id="5" name="Imagine 4">
            <a:extLst>
              <a:ext uri="{FF2B5EF4-FFF2-40B4-BE49-F238E27FC236}">
                <a16:creationId xmlns:a16="http://schemas.microsoft.com/office/drawing/2014/main" id="{FE4C03E4-0C93-C989-3C35-0736AAE63A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75912" y="5256801"/>
            <a:ext cx="1420685" cy="792923"/>
          </a:xfrm>
          <a:prstGeom prst="rect">
            <a:avLst/>
          </a:prstGeom>
          <a:noFill/>
          <a:ln>
            <a:noFill/>
          </a:ln>
        </p:spPr>
      </p:pic>
    </p:spTree>
    <p:extLst>
      <p:ext uri="{BB962C8B-B14F-4D97-AF65-F5344CB8AC3E}">
        <p14:creationId xmlns:p14="http://schemas.microsoft.com/office/powerpoint/2010/main" val="1127397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A509BEA-D3BB-1BE5-6FCD-83FCE071C80A}"/>
              </a:ext>
            </a:extLst>
          </p:cNvPr>
          <p:cNvSpPr>
            <a:spLocks noGrp="1"/>
          </p:cNvSpPr>
          <p:nvPr>
            <p:ph type="title"/>
          </p:nvPr>
        </p:nvSpPr>
        <p:spPr/>
        <p:txBody>
          <a:bodyPr>
            <a:normAutofit/>
          </a:bodyPr>
          <a:lstStyle/>
          <a:p>
            <a:pPr algn="l"/>
            <a:r>
              <a:rPr lang="ro-RO" sz="2400" b="1" i="1" dirty="0">
                <a:solidFill>
                  <a:srgbClr val="0070C0"/>
                </a:solidFill>
                <a:latin typeface="Times New Roman" panose="02020603050405020304" pitchFamily="18" charset="0"/>
                <a:cs typeface="Times New Roman" panose="02020603050405020304" pitchFamily="18" charset="0"/>
              </a:rPr>
              <a:t>ROLURILE ȘI OBIECTIVELE PĂRINȚILOR ȘI PROFESORILOR ÎN  SISTEMUL  EDUCAȚIONAL           </a:t>
            </a:r>
            <a:endParaRPr lang="en-US" sz="2400" b="1" i="1" dirty="0">
              <a:solidFill>
                <a:srgbClr val="0070C0"/>
              </a:solidFill>
              <a:latin typeface="Times New Roman" panose="02020603050405020304" pitchFamily="18" charset="0"/>
              <a:cs typeface="Times New Roman" panose="02020603050405020304" pitchFamily="18" charset="0"/>
            </a:endParaRPr>
          </a:p>
        </p:txBody>
      </p:sp>
      <p:sp>
        <p:nvSpPr>
          <p:cNvPr id="3" name="Substituent conținut 2">
            <a:extLst>
              <a:ext uri="{FF2B5EF4-FFF2-40B4-BE49-F238E27FC236}">
                <a16:creationId xmlns:a16="http://schemas.microsoft.com/office/drawing/2014/main" id="{76FA8C77-ED8C-059D-9137-406435D71291}"/>
              </a:ext>
            </a:extLst>
          </p:cNvPr>
          <p:cNvSpPr>
            <a:spLocks noGrp="1"/>
          </p:cNvSpPr>
          <p:nvPr>
            <p:ph idx="1"/>
          </p:nvPr>
        </p:nvSpPr>
        <p:spPr/>
        <p:txBody>
          <a:bodyPr>
            <a:normAutofit/>
          </a:bodyPr>
          <a:lstStyle/>
          <a:p>
            <a:pPr algn="just"/>
            <a:r>
              <a:rPr lang="ro-RO" sz="2800" dirty="0">
                <a:latin typeface="Times New Roman" panose="02020603050405020304" pitchFamily="18" charset="0"/>
                <a:cs typeface="Times New Roman" panose="02020603050405020304" pitchFamily="18" charset="0"/>
              </a:rPr>
              <a:t>Părinții și profesorii sunt ”actori cheie” care joacă un rol important în dezvoltarea educațională a copilului. Ei nu doar învață, ci și inspiră și modelează personalități. </a:t>
            </a:r>
            <a:r>
              <a:rPr lang="en-US" sz="2800" b="0" i="0" dirty="0">
                <a:solidFill>
                  <a:schemeClr val="tx1"/>
                </a:solidFill>
                <a:effectLst/>
                <a:latin typeface="Times New Roman" panose="02020603050405020304" pitchFamily="18" charset="0"/>
                <a:cs typeface="Times New Roman" panose="02020603050405020304" pitchFamily="18" charset="0"/>
              </a:rPr>
              <a:t>Este </a:t>
            </a:r>
            <a:r>
              <a:rPr lang="en-US" sz="2800" b="0" i="0" dirty="0" err="1">
                <a:solidFill>
                  <a:schemeClr val="tx1"/>
                </a:solidFill>
                <a:effectLst/>
                <a:latin typeface="Times New Roman" panose="02020603050405020304" pitchFamily="18" charset="0"/>
                <a:cs typeface="Times New Roman" panose="02020603050405020304" pitchFamily="18" charset="0"/>
              </a:rPr>
              <a:t>ușor</a:t>
            </a:r>
            <a:r>
              <a:rPr lang="en-US" sz="2800" b="0" i="0" dirty="0">
                <a:solidFill>
                  <a:schemeClr val="tx1"/>
                </a:solidFill>
                <a:effectLst/>
                <a:latin typeface="Times New Roman" panose="02020603050405020304" pitchFamily="18" charset="0"/>
                <a:cs typeface="Times New Roman" panose="02020603050405020304" pitchFamily="18" charset="0"/>
              </a:rPr>
              <a:t> de </a:t>
            </a:r>
            <a:r>
              <a:rPr lang="en-US" sz="2800" b="0" i="0" dirty="0" err="1">
                <a:solidFill>
                  <a:schemeClr val="tx1"/>
                </a:solidFill>
                <a:effectLst/>
                <a:latin typeface="Times New Roman" panose="02020603050405020304" pitchFamily="18" charset="0"/>
                <a:cs typeface="Times New Roman" panose="02020603050405020304" pitchFamily="18" charset="0"/>
              </a:rPr>
              <a:t>observat</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0" dirty="0" err="1">
                <a:solidFill>
                  <a:schemeClr val="tx1"/>
                </a:solidFill>
                <a:effectLst/>
                <a:latin typeface="Times New Roman" panose="02020603050405020304" pitchFamily="18" charset="0"/>
                <a:cs typeface="Times New Roman" panose="02020603050405020304" pitchFamily="18" charset="0"/>
              </a:rPr>
              <a:t>că</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0" dirty="0" err="1">
                <a:solidFill>
                  <a:schemeClr val="tx1"/>
                </a:solidFill>
                <a:effectLst/>
                <a:latin typeface="Times New Roman" panose="02020603050405020304" pitchFamily="18" charset="0"/>
                <a:cs typeface="Times New Roman" panose="02020603050405020304" pitchFamily="18" charset="0"/>
              </a:rPr>
              <a:t>atât</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0" dirty="0" err="1">
                <a:solidFill>
                  <a:schemeClr val="tx1"/>
                </a:solidFill>
                <a:effectLst/>
                <a:latin typeface="Times New Roman" panose="02020603050405020304" pitchFamily="18" charset="0"/>
                <a:cs typeface="Times New Roman" panose="02020603050405020304" pitchFamily="18" charset="0"/>
              </a:rPr>
              <a:t>părinții</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0" dirty="0" err="1">
                <a:solidFill>
                  <a:schemeClr val="tx1"/>
                </a:solidFill>
                <a:effectLst/>
                <a:latin typeface="Times New Roman" panose="02020603050405020304" pitchFamily="18" charset="0"/>
                <a:cs typeface="Times New Roman" panose="02020603050405020304" pitchFamily="18" charset="0"/>
              </a:rPr>
              <a:t>cât</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0" dirty="0" err="1">
                <a:solidFill>
                  <a:schemeClr val="tx1"/>
                </a:solidFill>
                <a:effectLst/>
                <a:latin typeface="Times New Roman" panose="02020603050405020304" pitchFamily="18" charset="0"/>
                <a:cs typeface="Times New Roman" panose="02020603050405020304" pitchFamily="18" charset="0"/>
              </a:rPr>
              <a:t>și</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0" dirty="0" err="1">
                <a:solidFill>
                  <a:schemeClr val="tx1"/>
                </a:solidFill>
                <a:effectLst/>
                <a:latin typeface="Times New Roman" panose="02020603050405020304" pitchFamily="18" charset="0"/>
                <a:cs typeface="Times New Roman" panose="02020603050405020304" pitchFamily="18" charset="0"/>
              </a:rPr>
              <a:t>profesorii</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0" dirty="0" err="1">
                <a:solidFill>
                  <a:schemeClr val="tx1"/>
                </a:solidFill>
                <a:effectLst/>
                <a:latin typeface="Times New Roman" panose="02020603050405020304" pitchFamily="18" charset="0"/>
                <a:cs typeface="Times New Roman" panose="02020603050405020304" pitchFamily="18" charset="0"/>
              </a:rPr>
              <a:t>participă</a:t>
            </a:r>
            <a:r>
              <a:rPr lang="en-US" sz="2800" b="0" i="0" dirty="0">
                <a:solidFill>
                  <a:schemeClr val="tx1"/>
                </a:solidFill>
                <a:effectLst/>
                <a:latin typeface="Times New Roman" panose="02020603050405020304" pitchFamily="18" charset="0"/>
                <a:cs typeface="Times New Roman" panose="02020603050405020304" pitchFamily="18" charset="0"/>
              </a:rPr>
              <a:t> la </a:t>
            </a:r>
            <a:r>
              <a:rPr lang="en-US" sz="2800" b="0" i="0" dirty="0" err="1">
                <a:solidFill>
                  <a:schemeClr val="tx1"/>
                </a:solidFill>
                <a:effectLst/>
                <a:latin typeface="Times New Roman" panose="02020603050405020304" pitchFamily="18" charset="0"/>
                <a:cs typeface="Times New Roman" panose="02020603050405020304" pitchFamily="18" charset="0"/>
              </a:rPr>
              <a:t>educația</a:t>
            </a:r>
            <a:r>
              <a:rPr lang="en-US" sz="2800" b="0" i="0" dirty="0">
                <a:solidFill>
                  <a:schemeClr val="tx1"/>
                </a:solidFill>
                <a:effectLst/>
                <a:latin typeface="Times New Roman" panose="02020603050405020304" pitchFamily="18" charset="0"/>
                <a:cs typeface="Times New Roman" panose="02020603050405020304" pitchFamily="18" charset="0"/>
              </a:rPr>
              <a:t> non-</a:t>
            </a:r>
            <a:r>
              <a:rPr lang="en-US" sz="2800" b="0" i="0" dirty="0" err="1">
                <a:solidFill>
                  <a:schemeClr val="tx1"/>
                </a:solidFill>
                <a:effectLst/>
                <a:latin typeface="Times New Roman" panose="02020603050405020304" pitchFamily="18" charset="0"/>
                <a:cs typeface="Times New Roman" panose="02020603050405020304" pitchFamily="18" charset="0"/>
              </a:rPr>
              <a:t>formală</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0" dirty="0" err="1">
                <a:solidFill>
                  <a:schemeClr val="tx1"/>
                </a:solidFill>
                <a:effectLst/>
                <a:latin typeface="Times New Roman" panose="02020603050405020304" pitchFamily="18" charset="0"/>
                <a:cs typeface="Times New Roman" panose="02020603050405020304" pitchFamily="18" charset="0"/>
              </a:rPr>
              <a:t>și</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0" dirty="0" err="1">
                <a:solidFill>
                  <a:schemeClr val="tx1"/>
                </a:solidFill>
                <a:effectLst/>
                <a:latin typeface="Times New Roman" panose="02020603050405020304" pitchFamily="18" charset="0"/>
                <a:cs typeface="Times New Roman" panose="02020603050405020304" pitchFamily="18" charset="0"/>
              </a:rPr>
              <a:t>formală</a:t>
            </a:r>
            <a:r>
              <a:rPr lang="en-US" sz="2800" b="0" i="0" dirty="0">
                <a:solidFill>
                  <a:schemeClr val="tx1"/>
                </a:solidFill>
                <a:effectLst/>
                <a:latin typeface="Times New Roman" panose="02020603050405020304" pitchFamily="18" charset="0"/>
                <a:cs typeface="Times New Roman" panose="02020603050405020304" pitchFamily="18" charset="0"/>
              </a:rPr>
              <a:t> a </a:t>
            </a:r>
            <a:r>
              <a:rPr lang="en-US" sz="2800" b="0" i="0" dirty="0" err="1">
                <a:solidFill>
                  <a:schemeClr val="tx1"/>
                </a:solidFill>
                <a:effectLst/>
                <a:latin typeface="Times New Roman" panose="02020603050405020304" pitchFamily="18" charset="0"/>
                <a:cs typeface="Times New Roman" panose="02020603050405020304" pitchFamily="18" charset="0"/>
              </a:rPr>
              <a:t>copiilor</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0" dirty="0" err="1">
                <a:solidFill>
                  <a:schemeClr val="tx1"/>
                </a:solidFill>
                <a:effectLst/>
                <a:latin typeface="Times New Roman" panose="02020603050405020304" pitchFamily="18" charset="0"/>
                <a:cs typeface="Times New Roman" panose="02020603050405020304" pitchFamily="18" charset="0"/>
              </a:rPr>
              <a:t>și</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0" dirty="0" err="1">
                <a:solidFill>
                  <a:schemeClr val="tx1"/>
                </a:solidFill>
                <a:effectLst/>
                <a:latin typeface="Times New Roman" panose="02020603050405020304" pitchFamily="18" charset="0"/>
                <a:cs typeface="Times New Roman" panose="02020603050405020304" pitchFamily="18" charset="0"/>
              </a:rPr>
              <a:t>adolescenților</a:t>
            </a:r>
            <a:r>
              <a:rPr lang="en-US" sz="2800" b="0" i="0" dirty="0">
                <a:solidFill>
                  <a:schemeClr val="tx1"/>
                </a:solidFill>
                <a:effectLst/>
                <a:latin typeface="Times New Roman" panose="02020603050405020304" pitchFamily="18" charset="0"/>
                <a:cs typeface="Times New Roman" panose="02020603050405020304" pitchFamily="18" charset="0"/>
              </a:rPr>
              <a:t>.</a:t>
            </a:r>
            <a:endParaRPr lang="ro-RO" sz="2800" b="0" i="0" dirty="0">
              <a:solidFill>
                <a:schemeClr val="tx1"/>
              </a:solidFill>
              <a:effectLst/>
              <a:latin typeface="Times New Roman" panose="02020603050405020304" pitchFamily="18" charset="0"/>
              <a:cs typeface="Times New Roman" panose="02020603050405020304" pitchFamily="18" charset="0"/>
            </a:endParaRPr>
          </a:p>
          <a:p>
            <a:endParaRPr lang="en-US" dirty="0">
              <a:solidFill>
                <a:schemeClr val="tx1"/>
              </a:solidFill>
              <a:latin typeface="Times New Roman" panose="02020603050405020304" pitchFamily="18" charset="0"/>
              <a:cs typeface="Times New Roman" panose="02020603050405020304" pitchFamily="18" charset="0"/>
            </a:endParaRPr>
          </a:p>
        </p:txBody>
      </p:sp>
      <p:pic>
        <p:nvPicPr>
          <p:cNvPr id="4" name="Imagine 3">
            <a:extLst>
              <a:ext uri="{FF2B5EF4-FFF2-40B4-BE49-F238E27FC236}">
                <a16:creationId xmlns:a16="http://schemas.microsoft.com/office/drawing/2014/main" id="{367D16D8-7B02-7E55-2043-1EFAD6E5E9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47582" y="4857658"/>
            <a:ext cx="1603514" cy="792923"/>
          </a:xfrm>
          <a:prstGeom prst="rect">
            <a:avLst/>
          </a:prstGeom>
          <a:noFill/>
          <a:ln>
            <a:noFill/>
          </a:ln>
        </p:spPr>
      </p:pic>
      <p:pic>
        <p:nvPicPr>
          <p:cNvPr id="5" name="Picture 3" descr="erasmus-logo - Essenia UETP - ente di formazione accreditato presso la ...">
            <a:extLst>
              <a:ext uri="{FF2B5EF4-FFF2-40B4-BE49-F238E27FC236}">
                <a16:creationId xmlns:a16="http://schemas.microsoft.com/office/drawing/2014/main" id="{DBC4E46C-448A-33FE-8F2B-FB370EB307A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47582" y="1850993"/>
            <a:ext cx="1118587" cy="435006"/>
          </a:xfrm>
          <a:prstGeom prst="rect">
            <a:avLst/>
          </a:prstGeom>
          <a:noFill/>
          <a:ln>
            <a:noFill/>
          </a:ln>
        </p:spPr>
      </p:pic>
    </p:spTree>
    <p:extLst>
      <p:ext uri="{BB962C8B-B14F-4D97-AF65-F5344CB8AC3E}">
        <p14:creationId xmlns:p14="http://schemas.microsoft.com/office/powerpoint/2010/main" val="412931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9C03C7B-FA73-B45A-64E5-646D99EE347E}"/>
              </a:ext>
            </a:extLst>
          </p:cNvPr>
          <p:cNvSpPr>
            <a:spLocks noGrp="1"/>
          </p:cNvSpPr>
          <p:nvPr>
            <p:ph type="title"/>
          </p:nvPr>
        </p:nvSpPr>
        <p:spPr>
          <a:xfrm>
            <a:off x="1295401" y="982132"/>
            <a:ext cx="9601196" cy="1303867"/>
          </a:xfrm>
        </p:spPr>
        <p:txBody>
          <a:bodyPr>
            <a:normAutofit/>
          </a:bodyPr>
          <a:lstStyle/>
          <a:p>
            <a:pPr algn="l"/>
            <a:r>
              <a:rPr lang="ro-RO" sz="2400" b="1" i="1" dirty="0">
                <a:solidFill>
                  <a:srgbClr val="0070C0"/>
                </a:solidFill>
                <a:latin typeface="Times New Roman" panose="02020603050405020304" pitchFamily="18" charset="0"/>
                <a:cs typeface="Times New Roman" panose="02020603050405020304" pitchFamily="18" charset="0"/>
              </a:rPr>
              <a:t>ROLURILE ȘI OBIECTIVELE PĂRINȚILOR ȘI PROFESORILOR ÎN  SISTEMUL  EDUCAȚIONAL </a:t>
            </a:r>
            <a:endParaRPr lang="en-US" sz="2400" dirty="0">
              <a:solidFill>
                <a:srgbClr val="0070C0"/>
              </a:solidFill>
            </a:endParaRPr>
          </a:p>
        </p:txBody>
      </p:sp>
      <p:sp>
        <p:nvSpPr>
          <p:cNvPr id="3" name="Substituent conținut 2">
            <a:extLst>
              <a:ext uri="{FF2B5EF4-FFF2-40B4-BE49-F238E27FC236}">
                <a16:creationId xmlns:a16="http://schemas.microsoft.com/office/drawing/2014/main" id="{8FF8AAB8-5253-5AB2-CCB2-3491940C6E0A}"/>
              </a:ext>
            </a:extLst>
          </p:cNvPr>
          <p:cNvSpPr>
            <a:spLocks noGrp="1"/>
          </p:cNvSpPr>
          <p:nvPr>
            <p:ph idx="1"/>
          </p:nvPr>
        </p:nvSpPr>
        <p:spPr>
          <a:xfrm>
            <a:off x="1295401" y="2423604"/>
            <a:ext cx="9601196" cy="3452263"/>
          </a:xfrm>
        </p:spPr>
        <p:txBody>
          <a:bodyPr numCol="1">
            <a:normAutofit fontScale="92500" lnSpcReduction="10000"/>
          </a:bodyPr>
          <a:lstStyle/>
          <a:p>
            <a:r>
              <a:rPr lang="en-US" sz="2000" b="1" kern="100" dirty="0" err="1">
                <a:effectLst/>
                <a:latin typeface="Times New Roman" panose="02020603050405020304" pitchFamily="18" charset="0"/>
                <a:ea typeface="Calibri" panose="020F0502020204030204" pitchFamily="34" charset="0"/>
                <a:cs typeface="Times New Roman" panose="02020603050405020304" pitchFamily="18" charset="0"/>
              </a:rPr>
              <a:t>Principiile</a:t>
            </a: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 care </a:t>
            </a:r>
            <a:r>
              <a:rPr lang="en-US" sz="2000" b="1" kern="100" dirty="0" err="1">
                <a:effectLst/>
                <a:latin typeface="Times New Roman" panose="02020603050405020304" pitchFamily="18" charset="0"/>
                <a:ea typeface="Calibri" panose="020F0502020204030204" pitchFamily="34" charset="0"/>
                <a:cs typeface="Times New Roman" panose="02020603050405020304" pitchFamily="18" charset="0"/>
              </a:rPr>
              <a:t>stau</a:t>
            </a: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 la </a:t>
            </a:r>
            <a:r>
              <a:rPr lang="en-US" sz="2000" b="1" kern="100" dirty="0" err="1">
                <a:effectLst/>
                <a:latin typeface="Times New Roman" panose="02020603050405020304" pitchFamily="18" charset="0"/>
                <a:ea typeface="Calibri" panose="020F0502020204030204" pitchFamily="34" charset="0"/>
                <a:cs typeface="Times New Roman" panose="02020603050405020304" pitchFamily="18" charset="0"/>
              </a:rPr>
              <a:t>baza</a:t>
            </a: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100" dirty="0" err="1">
                <a:effectLst/>
                <a:latin typeface="Times New Roman" panose="02020603050405020304" pitchFamily="18" charset="0"/>
                <a:ea typeface="Calibri" panose="020F0502020204030204" pitchFamily="34" charset="0"/>
                <a:cs typeface="Times New Roman" panose="02020603050405020304" pitchFamily="18" charset="0"/>
              </a:rPr>
              <a:t>construirii</a:t>
            </a: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100" dirty="0" err="1">
                <a:effectLst/>
                <a:latin typeface="Times New Roman" panose="02020603050405020304" pitchFamily="18" charset="0"/>
                <a:ea typeface="Calibri" panose="020F0502020204030204" pitchFamily="34" charset="0"/>
                <a:cs typeface="Times New Roman" panose="02020603050405020304" pitchFamily="18" charset="0"/>
              </a:rPr>
              <a:t>unei</a:t>
            </a: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100" dirty="0" err="1">
                <a:effectLst/>
                <a:latin typeface="Times New Roman" panose="02020603050405020304" pitchFamily="18" charset="0"/>
                <a:ea typeface="Calibri" panose="020F0502020204030204" pitchFamily="34" charset="0"/>
                <a:cs typeface="Times New Roman" panose="02020603050405020304" pitchFamily="18" charset="0"/>
              </a:rPr>
              <a:t>relații</a:t>
            </a: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2000" b="1" kern="100" dirty="0" err="1">
                <a:effectLst/>
                <a:latin typeface="Times New Roman" panose="02020603050405020304" pitchFamily="18" charset="0"/>
                <a:ea typeface="Calibri" panose="020F0502020204030204" pitchFamily="34" charset="0"/>
                <a:cs typeface="Times New Roman" panose="02020603050405020304" pitchFamily="18" charset="0"/>
              </a:rPr>
              <a:t>colaborare</a:t>
            </a: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kern="100" dirty="0" err="1">
                <a:effectLst/>
                <a:latin typeface="Times New Roman" panose="02020603050405020304" pitchFamily="18" charset="0"/>
                <a:ea typeface="Calibri" panose="020F0502020204030204" pitchFamily="34" charset="0"/>
                <a:cs typeface="Times New Roman" panose="02020603050405020304" pitchFamily="18" charset="0"/>
              </a:rPr>
              <a:t>şcoală-părinţi</a:t>
            </a: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 sunt: </a:t>
            </a:r>
            <a:endParaRPr lang="ro-RO" sz="20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ro-RO" sz="1800" kern="100" dirty="0">
                <a:latin typeface="Times New Roman" panose="02020603050405020304" pitchFamily="18" charset="0"/>
                <a:ea typeface="Calibri" panose="020F0502020204030204" pitchFamily="34" charset="0"/>
                <a:cs typeface="Times New Roman" panose="02020603050405020304" pitchFamily="18" charset="0"/>
              </a:rPr>
              <a:t> </a:t>
            </a:r>
            <a:r>
              <a:rPr lang="ro-RO" sz="1800" b="1" kern="1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î</a:t>
            </a:r>
            <a:r>
              <a:rPr lang="en-US" sz="1800" b="1" kern="1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ncrederea</a:t>
            </a:r>
            <a:r>
              <a:rPr lang="ro-RO" sz="1800" b="1"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o-RO" sz="1800" b="1" kern="1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r>
              <a:rPr lang="en-US" sz="1800" b="1"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respectul</a:t>
            </a:r>
            <a:r>
              <a:rPr lang="en-US" sz="1800" b="1"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pentru</a:t>
            </a:r>
            <a:r>
              <a:rPr lang="en-US" sz="1800" b="1" kern="1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părinți</a:t>
            </a:r>
            <a:endParaRPr lang="ro-RO" sz="1800" b="1" kern="100" dirty="0">
              <a:solidFill>
                <a:schemeClr val="accent4"/>
              </a:solidFill>
              <a:latin typeface="Times New Roman" panose="02020603050405020304" pitchFamily="18" charset="0"/>
              <a:ea typeface="Calibri" panose="020F0502020204030204" pitchFamily="34" charset="0"/>
              <a:cs typeface="Times New Roman" panose="02020603050405020304" pitchFamily="18" charset="0"/>
            </a:endParaRPr>
          </a:p>
          <a:p>
            <a:r>
              <a:rPr lang="en-US" sz="1800" b="1" kern="1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valorizarea</a:t>
            </a:r>
            <a:r>
              <a:rPr lang="en-US" sz="1800" b="1" kern="1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părinților</a:t>
            </a:r>
            <a:endParaRPr lang="ro-RO" sz="1800" b="1" kern="100" dirty="0">
              <a:solidFill>
                <a:schemeClr val="accent2">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a:p>
            <a:r>
              <a:rPr lang="en-US" sz="1800" b="1"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comunicarea</a:t>
            </a:r>
            <a:r>
              <a:rPr lang="en-US" sz="1800" b="1" kern="100"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eficientă</a:t>
            </a:r>
            <a:endParaRPr lang="ro-RO" sz="1800" b="1" kern="100" dirty="0">
              <a:solidFill>
                <a:schemeClr val="accent6">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r>
              <a:rPr lang="en-US" sz="1800" b="1"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responsabilitatea</a:t>
            </a:r>
            <a:r>
              <a:rPr lang="en-US" sz="1800" b="1" kern="10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profesională</a:t>
            </a:r>
            <a:r>
              <a:rPr lang="ro-RO" sz="1800" b="1" kern="100" dirty="0">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o-RO" sz="1800" b="1" kern="100" dirty="0">
              <a:solidFill>
                <a:srgbClr val="92D050"/>
              </a:solidFill>
              <a:latin typeface="Times New Roman" panose="02020603050405020304" pitchFamily="18" charset="0"/>
              <a:ea typeface="Calibri" panose="020F0502020204030204" pitchFamily="34" charset="0"/>
              <a:cs typeface="Times New Roman" panose="02020603050405020304" pitchFamily="18" charset="0"/>
            </a:endParaRPr>
          </a:p>
          <a:p>
            <a:r>
              <a:rPr lang="en-US" sz="1800" b="1"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chemeClr val="tx2">
                    <a:lumMod val="90000"/>
                    <a:lumOff val="10000"/>
                  </a:schemeClr>
                </a:solidFill>
                <a:effectLst/>
                <a:latin typeface="Times New Roman" panose="02020603050405020304" pitchFamily="18" charset="0"/>
                <a:ea typeface="Calibri" panose="020F0502020204030204" pitchFamily="34" charset="0"/>
                <a:cs typeface="Times New Roman" panose="02020603050405020304" pitchFamily="18" charset="0"/>
              </a:rPr>
              <a:t>stabilirea</a:t>
            </a:r>
            <a:r>
              <a:rPr lang="en-US" sz="1800" b="1" kern="100" dirty="0">
                <a:solidFill>
                  <a:schemeClr val="tx2">
                    <a:lumMod val="90000"/>
                    <a:lumOff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chemeClr val="tx2">
                    <a:lumMod val="90000"/>
                    <a:lumOff val="10000"/>
                  </a:schemeClr>
                </a:solidFill>
                <a:effectLst/>
                <a:latin typeface="Times New Roman" panose="02020603050405020304" pitchFamily="18" charset="0"/>
                <a:ea typeface="Calibri" panose="020F0502020204030204" pitchFamily="34" charset="0"/>
                <a:cs typeface="Times New Roman" panose="02020603050405020304" pitchFamily="18" charset="0"/>
              </a:rPr>
              <a:t>limitelor</a:t>
            </a:r>
            <a:r>
              <a:rPr lang="en-US" sz="1800" b="1" kern="100" dirty="0">
                <a:solidFill>
                  <a:schemeClr val="tx2">
                    <a:lumMod val="90000"/>
                    <a:lumOff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chemeClr val="tx2">
                    <a:lumMod val="90000"/>
                    <a:lumOff val="10000"/>
                  </a:schemeClr>
                </a:solidFill>
                <a:effectLst/>
                <a:latin typeface="Times New Roman" panose="02020603050405020304" pitchFamily="18" charset="0"/>
                <a:ea typeface="Calibri" panose="020F0502020204030204" pitchFamily="34" charset="0"/>
                <a:cs typeface="Times New Roman" panose="02020603050405020304" pitchFamily="18" charset="0"/>
              </a:rPr>
              <a:t>profesionale</a:t>
            </a:r>
            <a:endParaRPr lang="ro-RO" sz="1800" b="1" kern="100" dirty="0">
              <a:solidFill>
                <a:schemeClr val="tx2">
                  <a:lumMod val="90000"/>
                  <a:lumOff val="10000"/>
                </a:schemeClr>
              </a:solidFill>
              <a:latin typeface="Times New Roman" panose="02020603050405020304" pitchFamily="18" charset="0"/>
              <a:ea typeface="Calibri" panose="020F0502020204030204" pitchFamily="34" charset="0"/>
              <a:cs typeface="Times New Roman" panose="02020603050405020304" pitchFamily="18" charset="0"/>
            </a:endParaRPr>
          </a:p>
          <a:p>
            <a:r>
              <a:rPr lang="en-US" sz="1800" b="1"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confidențialitatea</a:t>
            </a:r>
            <a:endParaRPr lang="ro-RO" sz="18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sz="1800" b="1" kern="1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informarea</a:t>
            </a:r>
            <a:r>
              <a:rPr lang="en-US" sz="1800" b="1"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părinților</a:t>
            </a:r>
            <a:r>
              <a:rPr lang="en-US" sz="1800" b="1"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b="1"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Imagine 3">
            <a:extLst>
              <a:ext uri="{FF2B5EF4-FFF2-40B4-BE49-F238E27FC236}">
                <a16:creationId xmlns:a16="http://schemas.microsoft.com/office/drawing/2014/main" id="{4E29E3D9-E268-C307-88D6-D4D1CC2104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11478" y="4401526"/>
            <a:ext cx="2080592" cy="1249054"/>
          </a:xfrm>
          <a:prstGeom prst="rect">
            <a:avLst/>
          </a:prstGeom>
          <a:noFill/>
          <a:ln>
            <a:noFill/>
          </a:ln>
        </p:spPr>
      </p:pic>
      <p:pic>
        <p:nvPicPr>
          <p:cNvPr id="5" name="Picture 3" descr="erasmus-logo - Essenia UETP - ente di formazione accreditato presso la ...">
            <a:extLst>
              <a:ext uri="{FF2B5EF4-FFF2-40B4-BE49-F238E27FC236}">
                <a16:creationId xmlns:a16="http://schemas.microsoft.com/office/drawing/2014/main" id="{CC945D95-D140-A51D-2C24-4CE6817C230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78010" y="1850993"/>
            <a:ext cx="1118587" cy="435006"/>
          </a:xfrm>
          <a:prstGeom prst="rect">
            <a:avLst/>
          </a:prstGeom>
          <a:noFill/>
          <a:ln>
            <a:noFill/>
          </a:ln>
        </p:spPr>
      </p:pic>
    </p:spTree>
    <p:extLst>
      <p:ext uri="{BB962C8B-B14F-4D97-AF65-F5344CB8AC3E}">
        <p14:creationId xmlns:p14="http://schemas.microsoft.com/office/powerpoint/2010/main" val="185813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983E228-2364-535C-7E85-10A4F79A10C8}"/>
              </a:ext>
            </a:extLst>
          </p:cNvPr>
          <p:cNvSpPr>
            <a:spLocks noGrp="1"/>
          </p:cNvSpPr>
          <p:nvPr>
            <p:ph type="title"/>
          </p:nvPr>
        </p:nvSpPr>
        <p:spPr/>
        <p:txBody>
          <a:bodyPr>
            <a:normAutofit/>
          </a:bodyPr>
          <a:lstStyle/>
          <a:p>
            <a:pPr algn="l"/>
            <a:r>
              <a:rPr lang="ro-RO" sz="2800" b="1" i="1" dirty="0">
                <a:solidFill>
                  <a:srgbClr val="0070C0"/>
                </a:solidFill>
                <a:latin typeface="Times New Roman" panose="02020603050405020304" pitchFamily="18" charset="0"/>
                <a:cs typeface="Times New Roman" panose="02020603050405020304" pitchFamily="18" charset="0"/>
              </a:rPr>
              <a:t>SCOPUL CURSULUI</a:t>
            </a:r>
            <a:endParaRPr lang="en-US" sz="2800" b="1" i="1" dirty="0">
              <a:solidFill>
                <a:srgbClr val="0070C0"/>
              </a:solidFill>
              <a:latin typeface="Times New Roman" panose="02020603050405020304" pitchFamily="18" charset="0"/>
              <a:cs typeface="Times New Roman" panose="02020603050405020304" pitchFamily="18" charset="0"/>
            </a:endParaRPr>
          </a:p>
        </p:txBody>
      </p:sp>
      <p:sp>
        <p:nvSpPr>
          <p:cNvPr id="3" name="Substituent conținut 2">
            <a:extLst>
              <a:ext uri="{FF2B5EF4-FFF2-40B4-BE49-F238E27FC236}">
                <a16:creationId xmlns:a16="http://schemas.microsoft.com/office/drawing/2014/main" id="{6219E4D2-CD95-E21D-F28D-9EDCA4FA30E1}"/>
              </a:ext>
            </a:extLst>
          </p:cNvPr>
          <p:cNvSpPr>
            <a:spLocks noGrp="1"/>
          </p:cNvSpPr>
          <p:nvPr>
            <p:ph idx="1"/>
          </p:nvPr>
        </p:nvSpPr>
        <p:spPr/>
        <p:txBody>
          <a:bodyPr/>
          <a:lstStyle/>
          <a:p>
            <a:r>
              <a:rPr lang="ro-RO" dirty="0">
                <a:latin typeface="Times New Roman" panose="02020603050405020304" pitchFamily="18" charset="0"/>
                <a:cs typeface="Times New Roman" panose="02020603050405020304" pitchFamily="18" charset="0"/>
              </a:rPr>
              <a:t>Printr-o abordare practică și </a:t>
            </a:r>
            <a:r>
              <a:rPr lang="ro-RO" dirty="0" err="1">
                <a:latin typeface="Times New Roman" panose="02020603050405020304" pitchFamily="18" charset="0"/>
                <a:cs typeface="Times New Roman" panose="02020603050405020304" pitchFamily="18" charset="0"/>
              </a:rPr>
              <a:t>experențială</a:t>
            </a:r>
            <a:r>
              <a:rPr lang="ro-RO" dirty="0">
                <a:latin typeface="Times New Roman" panose="02020603050405020304" pitchFamily="18" charset="0"/>
                <a:cs typeface="Times New Roman" panose="02020603050405020304" pitchFamily="18" charset="0"/>
              </a:rPr>
              <a:t> bazată pe o analiză a realității, cursul a urmărit să încurajeze reflecțiile și creativitatea participanților, cu scopul extinderii opțiunilor și alternativelor de acțiune, în perspectiva implementării bunelor practici în școlile de proveniență.</a:t>
            </a:r>
            <a:endParaRPr lang="en-US" dirty="0">
              <a:latin typeface="Times New Roman" panose="02020603050405020304" pitchFamily="18" charset="0"/>
              <a:cs typeface="Times New Roman" panose="02020603050405020304" pitchFamily="18" charset="0"/>
            </a:endParaRPr>
          </a:p>
        </p:txBody>
      </p:sp>
      <p:pic>
        <p:nvPicPr>
          <p:cNvPr id="4" name="Imagine 3">
            <a:extLst>
              <a:ext uri="{FF2B5EF4-FFF2-40B4-BE49-F238E27FC236}">
                <a16:creationId xmlns:a16="http://schemas.microsoft.com/office/drawing/2014/main" id="{08303A3D-D8A7-0748-E18C-988D70F8B1B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05" y="4320209"/>
            <a:ext cx="1603514" cy="967409"/>
          </a:xfrm>
          <a:prstGeom prst="rect">
            <a:avLst/>
          </a:prstGeom>
          <a:noFill/>
          <a:ln>
            <a:noFill/>
          </a:ln>
        </p:spPr>
      </p:pic>
      <p:pic>
        <p:nvPicPr>
          <p:cNvPr id="5" name="Picture 3" descr="erasmus-logo - Essenia UETP - ente di formazione accreditato presso la ...">
            <a:extLst>
              <a:ext uri="{FF2B5EF4-FFF2-40B4-BE49-F238E27FC236}">
                <a16:creationId xmlns:a16="http://schemas.microsoft.com/office/drawing/2014/main" id="{349907C3-4DDB-31B7-FF1E-402E3266545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0505" y="1751179"/>
            <a:ext cx="1118587" cy="435006"/>
          </a:xfrm>
          <a:prstGeom prst="rect">
            <a:avLst/>
          </a:prstGeom>
          <a:noFill/>
          <a:ln>
            <a:noFill/>
          </a:ln>
        </p:spPr>
      </p:pic>
    </p:spTree>
    <p:extLst>
      <p:ext uri="{BB962C8B-B14F-4D97-AF65-F5344CB8AC3E}">
        <p14:creationId xmlns:p14="http://schemas.microsoft.com/office/powerpoint/2010/main" val="2772872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8360659A-8210-1ED0-07CA-A7D413D32DD3}"/>
              </a:ext>
            </a:extLst>
          </p:cNvPr>
          <p:cNvSpPr>
            <a:spLocks noGrp="1"/>
          </p:cNvSpPr>
          <p:nvPr>
            <p:ph type="title"/>
          </p:nvPr>
        </p:nvSpPr>
        <p:spPr/>
        <p:txBody>
          <a:bodyPr>
            <a:normAutofit/>
          </a:bodyPr>
          <a:lstStyle/>
          <a:p>
            <a:pPr algn="l"/>
            <a:r>
              <a:rPr lang="ro-RO" sz="2800" b="1" i="1" dirty="0">
                <a:solidFill>
                  <a:srgbClr val="0070C0"/>
                </a:solidFill>
                <a:latin typeface="Times New Roman" panose="02020603050405020304" pitchFamily="18" charset="0"/>
                <a:cs typeface="Times New Roman" panose="02020603050405020304" pitchFamily="18" charset="0"/>
              </a:rPr>
              <a:t>OBIECTIVELE CURSULUI</a:t>
            </a:r>
            <a:endParaRPr lang="en-US" sz="2800" b="1" i="1" dirty="0">
              <a:solidFill>
                <a:srgbClr val="0070C0"/>
              </a:solidFill>
              <a:latin typeface="Times New Roman" panose="02020603050405020304" pitchFamily="18" charset="0"/>
              <a:cs typeface="Times New Roman" panose="02020603050405020304" pitchFamily="18" charset="0"/>
            </a:endParaRPr>
          </a:p>
        </p:txBody>
      </p:sp>
      <p:sp>
        <p:nvSpPr>
          <p:cNvPr id="3" name="Substituent conținut 2">
            <a:extLst>
              <a:ext uri="{FF2B5EF4-FFF2-40B4-BE49-F238E27FC236}">
                <a16:creationId xmlns:a16="http://schemas.microsoft.com/office/drawing/2014/main" id="{7E0AC284-AE19-7FD1-5CFE-4BB9EDA7E92B}"/>
              </a:ext>
            </a:extLst>
          </p:cNvPr>
          <p:cNvSpPr>
            <a:spLocks noGrp="1"/>
          </p:cNvSpPr>
          <p:nvPr>
            <p:ph idx="1"/>
          </p:nvPr>
        </p:nvSpPr>
        <p:spPr/>
        <p:txBody>
          <a:bodyPr>
            <a:normAutofit fontScale="85000" lnSpcReduction="20000"/>
          </a:bodyPr>
          <a:lstStyle/>
          <a:p>
            <a:r>
              <a:rPr lang="ro-RO" b="1" dirty="0">
                <a:solidFill>
                  <a:schemeClr val="accent4"/>
                </a:solidFill>
                <a:latin typeface="Times New Roman" panose="02020603050405020304" pitchFamily="18" charset="0"/>
                <a:cs typeface="Times New Roman" panose="02020603050405020304" pitchFamily="18" charset="0"/>
              </a:rPr>
              <a:t>Prin participarea la acest curs, cadrele didactice au urmărit:</a:t>
            </a:r>
          </a:p>
          <a:p>
            <a:r>
              <a:rPr lang="ro-RO" i="1" dirty="0">
                <a:solidFill>
                  <a:srgbClr val="00B0F0"/>
                </a:solidFill>
                <a:latin typeface="Times New Roman" panose="02020603050405020304" pitchFamily="18" charset="0"/>
                <a:cs typeface="Times New Roman" panose="02020603050405020304" pitchFamily="18" charset="0"/>
              </a:rPr>
              <a:t>S</a:t>
            </a:r>
            <a:r>
              <a:rPr lang="ro-RO" i="1" dirty="0">
                <a:solidFill>
                  <a:srgbClr val="00B0F0"/>
                </a:solidFill>
                <a:effectLst/>
                <a:latin typeface="Times New Roman" panose="02020603050405020304" pitchFamily="18" charset="0"/>
                <a:cs typeface="Times New Roman" panose="02020603050405020304" pitchFamily="18" charset="0"/>
              </a:rPr>
              <a:t>ă-și </a:t>
            </a:r>
            <a:r>
              <a:rPr lang="ro-RO" i="1" dirty="0">
                <a:solidFill>
                  <a:srgbClr val="00B0F0"/>
                </a:solidFill>
                <a:latin typeface="Times New Roman" panose="02020603050405020304" pitchFamily="18" charset="0"/>
                <a:cs typeface="Times New Roman" panose="02020603050405020304" pitchFamily="18" charset="0"/>
              </a:rPr>
              <a:t>î</a:t>
            </a:r>
            <a:r>
              <a:rPr lang="en-US" i="1" dirty="0" err="1">
                <a:solidFill>
                  <a:srgbClr val="00B0F0"/>
                </a:solidFill>
                <a:effectLst/>
                <a:latin typeface="Times New Roman" panose="02020603050405020304" pitchFamily="18" charset="0"/>
                <a:cs typeface="Times New Roman" panose="02020603050405020304" pitchFamily="18" charset="0"/>
              </a:rPr>
              <a:t>mbunătăț</a:t>
            </a:r>
            <a:r>
              <a:rPr lang="ro-RO" i="1" dirty="0" err="1">
                <a:solidFill>
                  <a:srgbClr val="00B0F0"/>
                </a:solidFill>
                <a:effectLst/>
                <a:latin typeface="Times New Roman" panose="02020603050405020304" pitchFamily="18" charset="0"/>
                <a:cs typeface="Times New Roman" panose="02020603050405020304" pitchFamily="18" charset="0"/>
              </a:rPr>
              <a:t>ească</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abilități</a:t>
            </a:r>
            <a:r>
              <a:rPr lang="ro-RO" i="1" dirty="0">
                <a:solidFill>
                  <a:srgbClr val="00B0F0"/>
                </a:solidFill>
                <a:effectLst/>
                <a:latin typeface="Times New Roman" panose="02020603050405020304" pitchFamily="18" charset="0"/>
                <a:cs typeface="Times New Roman" panose="02020603050405020304" pitchFamily="18" charset="0"/>
              </a:rPr>
              <a:t>le</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și</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resursel</a:t>
            </a:r>
            <a:r>
              <a:rPr lang="ro-RO" i="1" dirty="0">
                <a:solidFill>
                  <a:srgbClr val="00B0F0"/>
                </a:solidFill>
                <a:effectLst/>
                <a:latin typeface="Times New Roman" panose="02020603050405020304" pitchFamily="18" charset="0"/>
                <a:cs typeface="Times New Roman" panose="02020603050405020304" pitchFamily="18" charset="0"/>
              </a:rPr>
              <a:t>e</a:t>
            </a:r>
            <a:r>
              <a:rPr lang="en-US" i="1" dirty="0">
                <a:solidFill>
                  <a:srgbClr val="00B0F0"/>
                </a:solidFill>
                <a:effectLst/>
                <a:latin typeface="Times New Roman" panose="02020603050405020304" pitchFamily="18" charset="0"/>
                <a:cs typeface="Times New Roman" panose="02020603050405020304" pitchFamily="18" charset="0"/>
              </a:rPr>
              <a:t> </a:t>
            </a:r>
            <a:r>
              <a:rPr lang="ro-RO" i="1" dirty="0">
                <a:solidFill>
                  <a:srgbClr val="00B0F0"/>
                </a:solidFill>
                <a:effectLst/>
                <a:latin typeface="Times New Roman" panose="02020603050405020304" pitchFamily="18" charset="0"/>
                <a:cs typeface="Times New Roman" panose="02020603050405020304" pitchFamily="18" charset="0"/>
              </a:rPr>
              <a:t> de</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rela</a:t>
            </a:r>
            <a:r>
              <a:rPr lang="ro-RO" i="1" dirty="0">
                <a:solidFill>
                  <a:srgbClr val="00B0F0"/>
                </a:solidFill>
                <a:effectLst/>
                <a:latin typeface="Times New Roman" panose="02020603050405020304" pitchFamily="18" charset="0"/>
                <a:cs typeface="Times New Roman" panose="02020603050405020304" pitchFamily="18" charset="0"/>
              </a:rPr>
              <a:t>ț</a:t>
            </a:r>
            <a:r>
              <a:rPr lang="en-US" i="1" dirty="0" err="1">
                <a:solidFill>
                  <a:srgbClr val="00B0F0"/>
                </a:solidFill>
                <a:effectLst/>
                <a:latin typeface="Times New Roman" panose="02020603050405020304" pitchFamily="18" charset="0"/>
                <a:cs typeface="Times New Roman" panose="02020603050405020304" pitchFamily="18" charset="0"/>
              </a:rPr>
              <a:t>i</a:t>
            </a:r>
            <a:r>
              <a:rPr lang="ro-RO" i="1" dirty="0" err="1">
                <a:solidFill>
                  <a:srgbClr val="00B0F0"/>
                </a:solidFill>
                <a:effectLst/>
                <a:latin typeface="Times New Roman" panose="02020603050405020304" pitchFamily="18" charset="0"/>
                <a:cs typeface="Times New Roman" panose="02020603050405020304" pitchFamily="18" charset="0"/>
              </a:rPr>
              <a:t>onare</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constructiv</a:t>
            </a:r>
            <a:r>
              <a:rPr lang="ro-RO" i="1" dirty="0">
                <a:solidFill>
                  <a:srgbClr val="00B0F0"/>
                </a:solidFill>
                <a:effectLst/>
                <a:latin typeface="Times New Roman" panose="02020603050405020304" pitchFamily="18" charset="0"/>
                <a:cs typeface="Times New Roman" panose="02020603050405020304" pitchFamily="18" charset="0"/>
              </a:rPr>
              <a:t>ă</a:t>
            </a:r>
            <a:r>
              <a:rPr lang="en-US" i="1" dirty="0">
                <a:solidFill>
                  <a:srgbClr val="00B0F0"/>
                </a:solidFill>
                <a:effectLst/>
                <a:latin typeface="Times New Roman" panose="02020603050405020304" pitchFamily="18" charset="0"/>
                <a:cs typeface="Times New Roman" panose="02020603050405020304" pitchFamily="18" charset="0"/>
              </a:rPr>
              <a:t> </a:t>
            </a:r>
            <a:r>
              <a:rPr lang="ro-RO" i="1" dirty="0">
                <a:solidFill>
                  <a:srgbClr val="00B0F0"/>
                </a:solidFill>
                <a:latin typeface="Times New Roman" panose="02020603050405020304" pitchFamily="18" charset="0"/>
                <a:cs typeface="Times New Roman" panose="02020603050405020304" pitchFamily="18" charset="0"/>
              </a:rPr>
              <a:t>ș</a:t>
            </a:r>
            <a:r>
              <a:rPr lang="en-US" i="1" dirty="0" err="1">
                <a:solidFill>
                  <a:srgbClr val="00B0F0"/>
                </a:solidFill>
                <a:effectLst/>
                <a:latin typeface="Times New Roman" panose="02020603050405020304" pitchFamily="18" charset="0"/>
                <a:cs typeface="Times New Roman" panose="02020603050405020304" pitchFamily="18" charset="0"/>
              </a:rPr>
              <a:t>i</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pozitiv</a:t>
            </a:r>
            <a:r>
              <a:rPr lang="ro-RO" i="1" dirty="0">
                <a:solidFill>
                  <a:srgbClr val="00B0F0"/>
                </a:solidFill>
                <a:effectLst/>
                <a:latin typeface="Times New Roman" panose="02020603050405020304" pitchFamily="18" charset="0"/>
                <a:cs typeface="Times New Roman" panose="02020603050405020304" pitchFamily="18" charset="0"/>
              </a:rPr>
              <a:t>ă</a:t>
            </a:r>
            <a:r>
              <a:rPr lang="en-US" i="1" dirty="0">
                <a:solidFill>
                  <a:srgbClr val="00B0F0"/>
                </a:solidFill>
                <a:effectLst/>
                <a:latin typeface="Times New Roman" panose="02020603050405020304" pitchFamily="18" charset="0"/>
                <a:cs typeface="Times New Roman" panose="02020603050405020304" pitchFamily="18" charset="0"/>
              </a:rPr>
              <a:t> cu </a:t>
            </a:r>
            <a:r>
              <a:rPr lang="en-US" i="1" dirty="0" err="1">
                <a:solidFill>
                  <a:srgbClr val="00B0F0"/>
                </a:solidFill>
                <a:effectLst/>
                <a:latin typeface="Times New Roman" panose="02020603050405020304" pitchFamily="18" charset="0"/>
                <a:cs typeface="Times New Roman" panose="02020603050405020304" pitchFamily="18" charset="0"/>
              </a:rPr>
              <a:t>elevii</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și</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familiile</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pentru</a:t>
            </a:r>
            <a:r>
              <a:rPr lang="en-US" i="1" dirty="0">
                <a:solidFill>
                  <a:srgbClr val="00B0F0"/>
                </a:solidFill>
                <a:effectLst/>
                <a:latin typeface="Times New Roman" panose="02020603050405020304" pitchFamily="18" charset="0"/>
                <a:cs typeface="Times New Roman" panose="02020603050405020304" pitchFamily="18" charset="0"/>
              </a:rPr>
              <a:t> a </a:t>
            </a:r>
            <a:r>
              <a:rPr lang="en-US" i="1" dirty="0" err="1">
                <a:solidFill>
                  <a:srgbClr val="00B0F0"/>
                </a:solidFill>
                <a:effectLst/>
                <a:latin typeface="Times New Roman" panose="02020603050405020304" pitchFamily="18" charset="0"/>
                <a:cs typeface="Times New Roman" panose="02020603050405020304" pitchFamily="18" charset="0"/>
              </a:rPr>
              <a:t>facilita</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cooperarea</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și</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dezvoltarea</a:t>
            </a:r>
            <a:r>
              <a:rPr lang="en-US" i="1" dirty="0">
                <a:solidFill>
                  <a:srgbClr val="00B0F0"/>
                </a:solidFill>
                <a:effectLst/>
                <a:latin typeface="Times New Roman" panose="02020603050405020304" pitchFamily="18" charset="0"/>
                <a:cs typeface="Times New Roman" panose="02020603050405020304" pitchFamily="18" charset="0"/>
              </a:rPr>
              <a:t> </a:t>
            </a:r>
            <a:r>
              <a:rPr lang="en-US" i="1" dirty="0" err="1">
                <a:solidFill>
                  <a:srgbClr val="00B0F0"/>
                </a:solidFill>
                <a:effectLst/>
                <a:latin typeface="Times New Roman" panose="02020603050405020304" pitchFamily="18" charset="0"/>
                <a:cs typeface="Times New Roman" panose="02020603050405020304" pitchFamily="18" charset="0"/>
              </a:rPr>
              <a:t>integrală</a:t>
            </a:r>
            <a:r>
              <a:rPr lang="en-US" i="1" dirty="0">
                <a:solidFill>
                  <a:srgbClr val="00B0F0"/>
                </a:solidFill>
                <a:effectLst/>
                <a:latin typeface="Times New Roman" panose="02020603050405020304" pitchFamily="18" charset="0"/>
                <a:cs typeface="Times New Roman" panose="02020603050405020304" pitchFamily="18" charset="0"/>
              </a:rPr>
              <a:t> a </a:t>
            </a:r>
            <a:r>
              <a:rPr lang="en-US" i="1" dirty="0" err="1">
                <a:solidFill>
                  <a:srgbClr val="00B0F0"/>
                </a:solidFill>
                <a:effectLst/>
                <a:latin typeface="Times New Roman" panose="02020603050405020304" pitchFamily="18" charset="0"/>
                <a:cs typeface="Times New Roman" panose="02020603050405020304" pitchFamily="18" charset="0"/>
              </a:rPr>
              <a:t>fiecărui</a:t>
            </a:r>
            <a:r>
              <a:rPr lang="en-US" i="1" dirty="0">
                <a:solidFill>
                  <a:srgbClr val="00B0F0"/>
                </a:solidFill>
                <a:effectLst/>
                <a:latin typeface="Times New Roman" panose="02020603050405020304" pitchFamily="18" charset="0"/>
                <a:cs typeface="Times New Roman" panose="02020603050405020304" pitchFamily="18" charset="0"/>
              </a:rPr>
              <a:t> elev</a:t>
            </a:r>
            <a:r>
              <a:rPr lang="en-US" b="1" i="1" dirty="0">
                <a:solidFill>
                  <a:srgbClr val="00B0F0"/>
                </a:solidFill>
                <a:effectLst/>
                <a:latin typeface="Times New Roman" panose="02020603050405020304" pitchFamily="18" charset="0"/>
                <a:cs typeface="Times New Roman" panose="02020603050405020304" pitchFamily="18" charset="0"/>
              </a:rPr>
              <a:t>.</a:t>
            </a:r>
          </a:p>
          <a:p>
            <a:r>
              <a:rPr lang="ro-RO" i="1" dirty="0">
                <a:solidFill>
                  <a:schemeClr val="accent1">
                    <a:lumMod val="75000"/>
                  </a:schemeClr>
                </a:solidFill>
                <a:latin typeface="Times New Roman" panose="02020603050405020304" pitchFamily="18" charset="0"/>
                <a:cs typeface="Times New Roman" panose="02020603050405020304" pitchFamily="18" charset="0"/>
              </a:rPr>
              <a:t>Să descopere</a:t>
            </a:r>
            <a:r>
              <a:rPr lang="en-US" i="1"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i="1" dirty="0" err="1">
                <a:solidFill>
                  <a:schemeClr val="accent1">
                    <a:lumMod val="75000"/>
                  </a:schemeClr>
                </a:solidFill>
                <a:effectLst/>
                <a:latin typeface="Times New Roman" panose="02020603050405020304" pitchFamily="18" charset="0"/>
                <a:cs typeface="Times New Roman" panose="02020603050405020304" pitchFamily="18" charset="0"/>
              </a:rPr>
              <a:t>resurse</a:t>
            </a:r>
            <a:r>
              <a:rPr lang="en-US" i="1"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i="1" dirty="0" err="1">
                <a:solidFill>
                  <a:schemeClr val="accent1">
                    <a:lumMod val="75000"/>
                  </a:schemeClr>
                </a:solidFill>
                <a:effectLst/>
                <a:latin typeface="Times New Roman" panose="02020603050405020304" pitchFamily="18" charset="0"/>
                <a:cs typeface="Times New Roman" panose="02020603050405020304" pitchFamily="18" charset="0"/>
              </a:rPr>
              <a:t>și</a:t>
            </a:r>
            <a:r>
              <a:rPr lang="en-US" i="1"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i="1" dirty="0" err="1">
                <a:solidFill>
                  <a:schemeClr val="accent1">
                    <a:lumMod val="75000"/>
                  </a:schemeClr>
                </a:solidFill>
                <a:effectLst/>
                <a:latin typeface="Times New Roman" panose="02020603050405020304" pitchFamily="18" charset="0"/>
                <a:cs typeface="Times New Roman" panose="02020603050405020304" pitchFamily="18" charset="0"/>
              </a:rPr>
              <a:t>programe</a:t>
            </a:r>
            <a:r>
              <a:rPr lang="en-US" i="1"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i="1" dirty="0" err="1">
                <a:solidFill>
                  <a:schemeClr val="accent1">
                    <a:lumMod val="75000"/>
                  </a:schemeClr>
                </a:solidFill>
                <a:effectLst/>
                <a:latin typeface="Times New Roman" panose="02020603050405020304" pitchFamily="18" charset="0"/>
                <a:cs typeface="Times New Roman" panose="02020603050405020304" pitchFamily="18" charset="0"/>
              </a:rPr>
              <a:t>specifice</a:t>
            </a:r>
            <a:r>
              <a:rPr lang="en-US" i="1"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i="1" dirty="0" err="1">
                <a:solidFill>
                  <a:schemeClr val="accent1">
                    <a:lumMod val="75000"/>
                  </a:schemeClr>
                </a:solidFill>
                <a:effectLst/>
                <a:latin typeface="Times New Roman" panose="02020603050405020304" pitchFamily="18" charset="0"/>
                <a:cs typeface="Times New Roman" panose="02020603050405020304" pitchFamily="18" charset="0"/>
              </a:rPr>
              <a:t>pentru</a:t>
            </a:r>
            <a:r>
              <a:rPr lang="en-US" i="1"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i="1" dirty="0" err="1">
                <a:solidFill>
                  <a:schemeClr val="accent1">
                    <a:lumMod val="75000"/>
                  </a:schemeClr>
                </a:solidFill>
                <a:effectLst/>
                <a:latin typeface="Times New Roman" panose="02020603050405020304" pitchFamily="18" charset="0"/>
                <a:cs typeface="Times New Roman" panose="02020603050405020304" pitchFamily="18" charset="0"/>
              </a:rPr>
              <a:t>îmbunătățirea</a:t>
            </a:r>
            <a:r>
              <a:rPr lang="en-US" i="1"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i="1" dirty="0" err="1">
                <a:solidFill>
                  <a:schemeClr val="accent1">
                    <a:lumMod val="75000"/>
                  </a:schemeClr>
                </a:solidFill>
                <a:effectLst/>
                <a:latin typeface="Times New Roman" panose="02020603050405020304" pitchFamily="18" charset="0"/>
                <a:cs typeface="Times New Roman" panose="02020603050405020304" pitchFamily="18" charset="0"/>
              </a:rPr>
              <a:t>tehnicilor</a:t>
            </a:r>
            <a:r>
              <a:rPr lang="en-US" i="1" dirty="0">
                <a:solidFill>
                  <a:schemeClr val="accent1">
                    <a:lumMod val="75000"/>
                  </a:schemeClr>
                </a:solidFill>
                <a:effectLst/>
                <a:latin typeface="Times New Roman" panose="02020603050405020304" pitchFamily="18" charset="0"/>
                <a:cs typeface="Times New Roman" panose="02020603050405020304" pitchFamily="18" charset="0"/>
              </a:rPr>
              <a:t> de </a:t>
            </a:r>
            <a:r>
              <a:rPr lang="en-US" i="1" dirty="0" err="1">
                <a:solidFill>
                  <a:schemeClr val="accent1">
                    <a:lumMod val="75000"/>
                  </a:schemeClr>
                </a:solidFill>
                <a:effectLst/>
                <a:latin typeface="Times New Roman" panose="02020603050405020304" pitchFamily="18" charset="0"/>
                <a:cs typeface="Times New Roman" panose="02020603050405020304" pitchFamily="18" charset="0"/>
              </a:rPr>
              <a:t>comunicare</a:t>
            </a:r>
            <a:r>
              <a:rPr lang="en-US" i="1"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i="1" dirty="0" err="1">
                <a:solidFill>
                  <a:schemeClr val="accent1">
                    <a:lumMod val="75000"/>
                  </a:schemeClr>
                </a:solidFill>
                <a:effectLst/>
                <a:latin typeface="Times New Roman" panose="02020603050405020304" pitchFamily="18" charset="0"/>
                <a:cs typeface="Times New Roman" panose="02020603050405020304" pitchFamily="18" charset="0"/>
              </a:rPr>
              <a:t>și</a:t>
            </a:r>
            <a:r>
              <a:rPr lang="en-US" i="1" dirty="0">
                <a:solidFill>
                  <a:schemeClr val="accent1">
                    <a:lumMod val="75000"/>
                  </a:schemeClr>
                </a:solidFill>
                <a:effectLst/>
                <a:latin typeface="Times New Roman" panose="02020603050405020304" pitchFamily="18" charset="0"/>
                <a:cs typeface="Times New Roman" panose="02020603050405020304" pitchFamily="18" charset="0"/>
              </a:rPr>
              <a:t> de </a:t>
            </a:r>
            <a:r>
              <a:rPr lang="en-US" i="1" dirty="0" err="1">
                <a:solidFill>
                  <a:schemeClr val="accent1">
                    <a:lumMod val="75000"/>
                  </a:schemeClr>
                </a:solidFill>
                <a:effectLst/>
                <a:latin typeface="Times New Roman" panose="02020603050405020304" pitchFamily="18" charset="0"/>
                <a:cs typeface="Times New Roman" panose="02020603050405020304" pitchFamily="18" charset="0"/>
              </a:rPr>
              <a:t>rezolvare</a:t>
            </a:r>
            <a:r>
              <a:rPr lang="en-US" i="1" dirty="0">
                <a:solidFill>
                  <a:schemeClr val="accent1">
                    <a:lumMod val="75000"/>
                  </a:schemeClr>
                </a:solidFill>
                <a:effectLst/>
                <a:latin typeface="Times New Roman" panose="02020603050405020304" pitchFamily="18" charset="0"/>
                <a:cs typeface="Times New Roman" panose="02020603050405020304" pitchFamily="18" charset="0"/>
              </a:rPr>
              <a:t> a </a:t>
            </a:r>
            <a:r>
              <a:rPr lang="en-US" i="1" dirty="0" err="1">
                <a:solidFill>
                  <a:schemeClr val="accent1">
                    <a:lumMod val="75000"/>
                  </a:schemeClr>
                </a:solidFill>
                <a:effectLst/>
                <a:latin typeface="Times New Roman" panose="02020603050405020304" pitchFamily="18" charset="0"/>
                <a:cs typeface="Times New Roman" panose="02020603050405020304" pitchFamily="18" charset="0"/>
              </a:rPr>
              <a:t>problemelor</a:t>
            </a:r>
            <a:r>
              <a:rPr lang="en-US" i="1" dirty="0">
                <a:solidFill>
                  <a:schemeClr val="accent1">
                    <a:lumMod val="75000"/>
                  </a:schemeClr>
                </a:solidFill>
                <a:effectLst/>
                <a:latin typeface="Times New Roman" panose="02020603050405020304" pitchFamily="18" charset="0"/>
                <a:cs typeface="Times New Roman" panose="02020603050405020304" pitchFamily="18" charset="0"/>
              </a:rPr>
              <a:t>.</a:t>
            </a:r>
          </a:p>
          <a:p>
            <a:pPr algn="l">
              <a:buFont typeface="Arial" panose="020B0604020202020204" pitchFamily="34" charset="0"/>
              <a:buChar char="•"/>
            </a:pPr>
            <a:r>
              <a:rPr lang="ro-RO" b="1" i="0" dirty="0">
                <a:solidFill>
                  <a:srgbClr val="60697B"/>
                </a:solidFill>
                <a:effectLst/>
                <a:latin typeface="Times New Roman" panose="02020603050405020304" pitchFamily="18" charset="0"/>
                <a:cs typeface="Times New Roman" panose="02020603050405020304" pitchFamily="18" charset="0"/>
              </a:rPr>
              <a:t> </a:t>
            </a:r>
            <a:r>
              <a:rPr lang="ro-RO" i="1" dirty="0">
                <a:solidFill>
                  <a:schemeClr val="accent5"/>
                </a:solidFill>
                <a:effectLst/>
                <a:latin typeface="Times New Roman" panose="02020603050405020304" pitchFamily="18" charset="0"/>
                <a:cs typeface="Times New Roman" panose="02020603050405020304" pitchFamily="18" charset="0"/>
              </a:rPr>
              <a:t>Să-și perfecționeze </a:t>
            </a:r>
            <a:r>
              <a:rPr lang="en-US" i="1" dirty="0" err="1">
                <a:solidFill>
                  <a:schemeClr val="accent5"/>
                </a:solidFill>
                <a:effectLst/>
                <a:latin typeface="Times New Roman" panose="02020603050405020304" pitchFamily="18" charset="0"/>
                <a:cs typeface="Times New Roman" panose="02020603050405020304" pitchFamily="18" charset="0"/>
              </a:rPr>
              <a:t>abilitățil</a:t>
            </a:r>
            <a:r>
              <a:rPr lang="ro-RO" i="1" dirty="0">
                <a:solidFill>
                  <a:schemeClr val="accent5"/>
                </a:solidFill>
                <a:effectLst/>
                <a:latin typeface="Times New Roman" panose="02020603050405020304" pitchFamily="18" charset="0"/>
                <a:cs typeface="Times New Roman" panose="02020603050405020304" pitchFamily="18" charset="0"/>
              </a:rPr>
              <a:t>e</a:t>
            </a:r>
            <a:r>
              <a:rPr lang="en-US" i="1" dirty="0">
                <a:solidFill>
                  <a:schemeClr val="accent5"/>
                </a:solidFill>
                <a:effectLst/>
                <a:latin typeface="Times New Roman" panose="02020603050405020304" pitchFamily="18" charset="0"/>
                <a:cs typeface="Times New Roman" panose="02020603050405020304" pitchFamily="18" charset="0"/>
              </a:rPr>
              <a:t> de </a:t>
            </a:r>
            <a:r>
              <a:rPr lang="en-US" i="1" dirty="0" err="1">
                <a:solidFill>
                  <a:schemeClr val="accent5"/>
                </a:solidFill>
                <a:effectLst/>
                <a:latin typeface="Times New Roman" panose="02020603050405020304" pitchFamily="18" charset="0"/>
                <a:cs typeface="Times New Roman" panose="02020603050405020304" pitchFamily="18" charset="0"/>
              </a:rPr>
              <a:t>comunicare</a:t>
            </a:r>
            <a:r>
              <a:rPr lang="en-US" i="1" dirty="0">
                <a:solidFill>
                  <a:schemeClr val="accent5"/>
                </a:solidFill>
                <a:effectLst/>
                <a:latin typeface="Times New Roman" panose="02020603050405020304" pitchFamily="18" charset="0"/>
                <a:cs typeface="Times New Roman" panose="02020603050405020304" pitchFamily="18" charset="0"/>
              </a:rPr>
              <a:t> </a:t>
            </a:r>
            <a:r>
              <a:rPr lang="en-US" i="1" dirty="0" err="1">
                <a:solidFill>
                  <a:schemeClr val="accent5"/>
                </a:solidFill>
                <a:effectLst/>
                <a:latin typeface="Times New Roman" panose="02020603050405020304" pitchFamily="18" charset="0"/>
                <a:cs typeface="Times New Roman" panose="02020603050405020304" pitchFamily="18" charset="0"/>
              </a:rPr>
              <a:t>asertivă</a:t>
            </a:r>
            <a:r>
              <a:rPr lang="en-US" i="1" dirty="0">
                <a:solidFill>
                  <a:schemeClr val="accent5"/>
                </a:solidFill>
                <a:effectLst/>
                <a:latin typeface="Times New Roman" panose="02020603050405020304" pitchFamily="18" charset="0"/>
                <a:cs typeface="Times New Roman" panose="02020603050405020304" pitchFamily="18" charset="0"/>
              </a:rPr>
              <a:t>, de </a:t>
            </a:r>
            <a:r>
              <a:rPr lang="en-US" i="1" dirty="0" err="1">
                <a:solidFill>
                  <a:schemeClr val="accent5"/>
                </a:solidFill>
                <a:effectLst/>
                <a:latin typeface="Times New Roman" panose="02020603050405020304" pitchFamily="18" charset="0"/>
                <a:cs typeface="Times New Roman" panose="02020603050405020304" pitchFamily="18" charset="0"/>
              </a:rPr>
              <a:t>parafrazare</a:t>
            </a:r>
            <a:r>
              <a:rPr lang="en-US" i="1" dirty="0">
                <a:solidFill>
                  <a:schemeClr val="accent5"/>
                </a:solidFill>
                <a:effectLst/>
                <a:latin typeface="Times New Roman" panose="02020603050405020304" pitchFamily="18" charset="0"/>
                <a:cs typeface="Times New Roman" panose="02020603050405020304" pitchFamily="18" charset="0"/>
              </a:rPr>
              <a:t>, </a:t>
            </a:r>
            <a:r>
              <a:rPr lang="en-US" i="1" dirty="0" err="1">
                <a:solidFill>
                  <a:schemeClr val="accent5"/>
                </a:solidFill>
                <a:effectLst/>
                <a:latin typeface="Times New Roman" panose="02020603050405020304" pitchFamily="18" charset="0"/>
                <a:cs typeface="Times New Roman" panose="02020603050405020304" pitchFamily="18" charset="0"/>
              </a:rPr>
              <a:t>comunicare</a:t>
            </a:r>
            <a:r>
              <a:rPr lang="en-US" i="1" dirty="0">
                <a:solidFill>
                  <a:schemeClr val="accent5"/>
                </a:solidFill>
                <a:effectLst/>
                <a:latin typeface="Times New Roman" panose="02020603050405020304" pitchFamily="18" charset="0"/>
                <a:cs typeface="Times New Roman" panose="02020603050405020304" pitchFamily="18" charset="0"/>
              </a:rPr>
              <a:t> </a:t>
            </a:r>
            <a:r>
              <a:rPr lang="en-US" i="1" dirty="0" err="1">
                <a:solidFill>
                  <a:schemeClr val="accent5"/>
                </a:solidFill>
                <a:effectLst/>
                <a:latin typeface="Times New Roman" panose="02020603050405020304" pitchFamily="18" charset="0"/>
                <a:cs typeface="Times New Roman" panose="02020603050405020304" pitchFamily="18" charset="0"/>
              </a:rPr>
              <a:t>verbală</a:t>
            </a:r>
            <a:r>
              <a:rPr lang="en-US" i="1" dirty="0">
                <a:solidFill>
                  <a:schemeClr val="accent5"/>
                </a:solidFill>
                <a:effectLst/>
                <a:latin typeface="Times New Roman" panose="02020603050405020304" pitchFamily="18" charset="0"/>
                <a:cs typeface="Times New Roman" panose="02020603050405020304" pitchFamily="18" charset="0"/>
              </a:rPr>
              <a:t> </a:t>
            </a:r>
            <a:r>
              <a:rPr lang="en-US" i="1" dirty="0" err="1">
                <a:solidFill>
                  <a:schemeClr val="accent5"/>
                </a:solidFill>
                <a:effectLst/>
                <a:latin typeface="Times New Roman" panose="02020603050405020304" pitchFamily="18" charset="0"/>
                <a:cs typeface="Times New Roman" panose="02020603050405020304" pitchFamily="18" charset="0"/>
              </a:rPr>
              <a:t>și</a:t>
            </a:r>
            <a:r>
              <a:rPr lang="en-US" i="1" dirty="0">
                <a:solidFill>
                  <a:schemeClr val="accent5"/>
                </a:solidFill>
                <a:effectLst/>
                <a:latin typeface="Times New Roman" panose="02020603050405020304" pitchFamily="18" charset="0"/>
                <a:cs typeface="Times New Roman" panose="02020603050405020304" pitchFamily="18" charset="0"/>
              </a:rPr>
              <a:t> </a:t>
            </a:r>
            <a:r>
              <a:rPr lang="en-US" i="1" dirty="0" err="1">
                <a:solidFill>
                  <a:schemeClr val="accent5"/>
                </a:solidFill>
                <a:effectLst/>
                <a:latin typeface="Times New Roman" panose="02020603050405020304" pitchFamily="18" charset="0"/>
                <a:cs typeface="Times New Roman" panose="02020603050405020304" pitchFamily="18" charset="0"/>
              </a:rPr>
              <a:t>nonverbală</a:t>
            </a:r>
            <a:r>
              <a:rPr lang="ro-RO" i="1" dirty="0">
                <a:solidFill>
                  <a:schemeClr val="accent5"/>
                </a:solidFill>
                <a:latin typeface="Times New Roman" panose="02020603050405020304" pitchFamily="18" charset="0"/>
                <a:cs typeface="Times New Roman" panose="02020603050405020304" pitchFamily="18" charset="0"/>
              </a:rPr>
              <a:t>.</a:t>
            </a:r>
          </a:p>
          <a:p>
            <a:r>
              <a:rPr lang="ro-RO" i="1" dirty="0">
                <a:solidFill>
                  <a:srgbClr val="00B050"/>
                </a:solidFill>
                <a:effectLst/>
                <a:latin typeface="Times New Roman" panose="02020603050405020304" pitchFamily="18" charset="0"/>
                <a:cs typeface="Times New Roman" panose="02020603050405020304" pitchFamily="18" charset="0"/>
              </a:rPr>
              <a:t>S</a:t>
            </a:r>
            <a:r>
              <a:rPr lang="en-US" i="1" dirty="0">
                <a:solidFill>
                  <a:srgbClr val="00B050"/>
                </a:solidFill>
                <a:effectLst/>
                <a:latin typeface="Times New Roman" panose="02020603050405020304" pitchFamily="18" charset="0"/>
                <a:cs typeface="Times New Roman" panose="02020603050405020304" pitchFamily="18" charset="0"/>
              </a:rPr>
              <a:t>ă </a:t>
            </a:r>
            <a:r>
              <a:rPr lang="en-US" i="1" dirty="0" err="1">
                <a:solidFill>
                  <a:srgbClr val="00B050"/>
                </a:solidFill>
                <a:effectLst/>
                <a:latin typeface="Times New Roman" panose="02020603050405020304" pitchFamily="18" charset="0"/>
                <a:cs typeface="Times New Roman" panose="02020603050405020304" pitchFamily="18" charset="0"/>
              </a:rPr>
              <a:t>promoveze</a:t>
            </a:r>
            <a:r>
              <a:rPr lang="en-US" i="1" dirty="0">
                <a:solidFill>
                  <a:srgbClr val="00B050"/>
                </a:solidFill>
                <a:effectLst/>
                <a:latin typeface="Times New Roman" panose="02020603050405020304" pitchFamily="18" charset="0"/>
                <a:cs typeface="Times New Roman" panose="02020603050405020304" pitchFamily="18" charset="0"/>
              </a:rPr>
              <a:t> cu </a:t>
            </a:r>
            <a:r>
              <a:rPr lang="en-US" i="1" dirty="0" err="1">
                <a:solidFill>
                  <a:srgbClr val="00B050"/>
                </a:solidFill>
                <a:effectLst/>
                <a:latin typeface="Times New Roman" panose="02020603050405020304" pitchFamily="18" charset="0"/>
                <a:cs typeface="Times New Roman" panose="02020603050405020304" pitchFamily="18" charset="0"/>
              </a:rPr>
              <a:t>propriul</a:t>
            </a:r>
            <a:r>
              <a:rPr lang="en-US" i="1" dirty="0">
                <a:solidFill>
                  <a:srgbClr val="00B050"/>
                </a:solidFill>
                <a:effectLst/>
                <a:latin typeface="Times New Roman" panose="02020603050405020304" pitchFamily="18" charset="0"/>
                <a:cs typeface="Times New Roman" panose="02020603050405020304" pitchFamily="18" charset="0"/>
              </a:rPr>
              <a:t> </a:t>
            </a:r>
            <a:r>
              <a:rPr lang="en-US" i="1" dirty="0" err="1">
                <a:solidFill>
                  <a:srgbClr val="00B050"/>
                </a:solidFill>
                <a:effectLst/>
                <a:latin typeface="Times New Roman" panose="02020603050405020304" pitchFamily="18" charset="0"/>
                <a:cs typeface="Times New Roman" panose="02020603050405020304" pitchFamily="18" charset="0"/>
              </a:rPr>
              <a:t>exemplu</a:t>
            </a:r>
            <a:r>
              <a:rPr lang="ro-RO" i="1" dirty="0">
                <a:solidFill>
                  <a:srgbClr val="00B050"/>
                </a:solidFill>
                <a:effectLst/>
                <a:latin typeface="Times New Roman" panose="02020603050405020304" pitchFamily="18" charset="0"/>
                <a:cs typeface="Times New Roman" panose="02020603050405020304" pitchFamily="18" charset="0"/>
              </a:rPr>
              <a:t>,</a:t>
            </a:r>
            <a:r>
              <a:rPr lang="en-US" i="1" dirty="0">
                <a:solidFill>
                  <a:srgbClr val="00B050"/>
                </a:solidFill>
                <a:effectLst/>
                <a:latin typeface="Times New Roman" panose="02020603050405020304" pitchFamily="18" charset="0"/>
                <a:cs typeface="Times New Roman" panose="02020603050405020304" pitchFamily="18" charset="0"/>
              </a:rPr>
              <a:t> al </a:t>
            </a:r>
            <a:r>
              <a:rPr lang="en-US" i="1" dirty="0" err="1">
                <a:solidFill>
                  <a:srgbClr val="00B050"/>
                </a:solidFill>
                <a:effectLst/>
                <a:latin typeface="Times New Roman" panose="02020603050405020304" pitchFamily="18" charset="0"/>
                <a:cs typeface="Times New Roman" panose="02020603050405020304" pitchFamily="18" charset="0"/>
              </a:rPr>
              <a:t>profesorului</a:t>
            </a:r>
            <a:r>
              <a:rPr lang="en-US" i="1" dirty="0">
                <a:solidFill>
                  <a:srgbClr val="00B050"/>
                </a:solidFill>
                <a:effectLst/>
                <a:latin typeface="Times New Roman" panose="02020603050405020304" pitchFamily="18" charset="0"/>
                <a:cs typeface="Times New Roman" panose="02020603050405020304" pitchFamily="18" charset="0"/>
              </a:rPr>
              <a:t> </a:t>
            </a:r>
            <a:r>
              <a:rPr lang="en-US" i="1" dirty="0" err="1">
                <a:solidFill>
                  <a:srgbClr val="00B050"/>
                </a:solidFill>
                <a:effectLst/>
                <a:latin typeface="Times New Roman" panose="02020603050405020304" pitchFamily="18" charset="0"/>
                <a:cs typeface="Times New Roman" panose="02020603050405020304" pitchFamily="18" charset="0"/>
              </a:rPr>
              <a:t>în</a:t>
            </a:r>
            <a:r>
              <a:rPr lang="en-US" i="1" dirty="0">
                <a:solidFill>
                  <a:srgbClr val="00B050"/>
                </a:solidFill>
                <a:effectLst/>
                <a:latin typeface="Times New Roman" panose="02020603050405020304" pitchFamily="18" charset="0"/>
                <a:cs typeface="Times New Roman" panose="02020603050405020304" pitchFamily="18" charset="0"/>
              </a:rPr>
              <a:t> </a:t>
            </a:r>
            <a:r>
              <a:rPr lang="en-US" i="1" dirty="0" err="1">
                <a:solidFill>
                  <a:srgbClr val="00B050"/>
                </a:solidFill>
                <a:effectLst/>
                <a:latin typeface="Times New Roman" panose="02020603050405020304" pitchFamily="18" charset="0"/>
                <a:cs typeface="Times New Roman" panose="02020603050405020304" pitchFamily="18" charset="0"/>
              </a:rPr>
              <a:t>viața</a:t>
            </a:r>
            <a:r>
              <a:rPr lang="en-US" i="1" dirty="0">
                <a:solidFill>
                  <a:srgbClr val="00B050"/>
                </a:solidFill>
                <a:effectLst/>
                <a:latin typeface="Times New Roman" panose="02020603050405020304" pitchFamily="18" charset="0"/>
                <a:cs typeface="Times New Roman" panose="02020603050405020304" pitchFamily="18" charset="0"/>
              </a:rPr>
              <a:t> de zi cu zi</a:t>
            </a:r>
            <a:r>
              <a:rPr lang="ro-RO" i="1" dirty="0">
                <a:solidFill>
                  <a:srgbClr val="00B050"/>
                </a:solidFill>
                <a:effectLst/>
                <a:latin typeface="Times New Roman" panose="02020603050405020304" pitchFamily="18" charset="0"/>
                <a:cs typeface="Times New Roman" panose="02020603050405020304" pitchFamily="18" charset="0"/>
              </a:rPr>
              <a:t>,</a:t>
            </a:r>
            <a:r>
              <a:rPr lang="ro-RO" i="1" dirty="0">
                <a:solidFill>
                  <a:srgbClr val="00B050"/>
                </a:solidFill>
                <a:latin typeface="Times New Roman" panose="02020603050405020304" pitchFamily="18" charset="0"/>
                <a:cs typeface="Times New Roman" panose="02020603050405020304" pitchFamily="18" charset="0"/>
              </a:rPr>
              <a:t> </a:t>
            </a:r>
            <a:r>
              <a:rPr lang="en-US" i="1" dirty="0">
                <a:solidFill>
                  <a:srgbClr val="00B050"/>
                </a:solidFill>
                <a:effectLst/>
                <a:latin typeface="Times New Roman" panose="02020603050405020304" pitchFamily="18" charset="0"/>
                <a:cs typeface="Times New Roman" panose="02020603050405020304" pitchFamily="18" charset="0"/>
              </a:rPr>
              <a:t> </a:t>
            </a:r>
            <a:r>
              <a:rPr lang="en-US" i="1" dirty="0" err="1">
                <a:solidFill>
                  <a:srgbClr val="00B050"/>
                </a:solidFill>
                <a:effectLst/>
                <a:latin typeface="Times New Roman" panose="02020603050405020304" pitchFamily="18" charset="0"/>
                <a:cs typeface="Times New Roman" panose="02020603050405020304" pitchFamily="18" charset="0"/>
              </a:rPr>
              <a:t>abilitățile</a:t>
            </a:r>
            <a:r>
              <a:rPr lang="en-US" i="1" dirty="0">
                <a:solidFill>
                  <a:srgbClr val="00B050"/>
                </a:solidFill>
                <a:effectLst/>
                <a:latin typeface="Times New Roman" panose="02020603050405020304" pitchFamily="18" charset="0"/>
                <a:cs typeface="Times New Roman" panose="02020603050405020304" pitchFamily="18" charset="0"/>
              </a:rPr>
              <a:t> </a:t>
            </a:r>
            <a:r>
              <a:rPr lang="en-US" i="1" dirty="0" err="1">
                <a:solidFill>
                  <a:srgbClr val="00B050"/>
                </a:solidFill>
                <a:effectLst/>
                <a:latin typeface="Times New Roman" panose="02020603050405020304" pitchFamily="18" charset="0"/>
                <a:cs typeface="Times New Roman" panose="02020603050405020304" pitchFamily="18" charset="0"/>
              </a:rPr>
              <a:t>educației</a:t>
            </a:r>
            <a:r>
              <a:rPr lang="en-US" i="1" dirty="0">
                <a:solidFill>
                  <a:srgbClr val="00B050"/>
                </a:solidFill>
                <a:effectLst/>
                <a:latin typeface="Times New Roman" panose="02020603050405020304" pitchFamily="18" charset="0"/>
                <a:cs typeface="Times New Roman" panose="02020603050405020304" pitchFamily="18" charset="0"/>
              </a:rPr>
              <a:t> </a:t>
            </a:r>
            <a:r>
              <a:rPr lang="en-US" i="1" dirty="0" err="1">
                <a:solidFill>
                  <a:srgbClr val="00B050"/>
                </a:solidFill>
                <a:effectLst/>
                <a:latin typeface="Times New Roman" panose="02020603050405020304" pitchFamily="18" charset="0"/>
                <a:cs typeface="Times New Roman" panose="02020603050405020304" pitchFamily="18" charset="0"/>
              </a:rPr>
              <a:t>secolului</a:t>
            </a:r>
            <a:r>
              <a:rPr lang="en-US" i="1" dirty="0">
                <a:solidFill>
                  <a:srgbClr val="00B050"/>
                </a:solidFill>
                <a:effectLst/>
                <a:latin typeface="Times New Roman" panose="02020603050405020304" pitchFamily="18" charset="0"/>
                <a:cs typeface="Times New Roman" panose="02020603050405020304" pitchFamily="18" charset="0"/>
              </a:rPr>
              <a:t> XXI</a:t>
            </a:r>
            <a:r>
              <a:rPr lang="ro-RO" i="1" dirty="0">
                <a:solidFill>
                  <a:srgbClr val="00B050"/>
                </a:solidFill>
                <a:effectLst/>
                <a:latin typeface="Times New Roman" panose="02020603050405020304" pitchFamily="18" charset="0"/>
                <a:cs typeface="Times New Roman" panose="02020603050405020304" pitchFamily="18" charset="0"/>
              </a:rPr>
              <a:t> în fiecare școală.</a:t>
            </a:r>
            <a:br>
              <a:rPr lang="en-US" i="1" dirty="0">
                <a:solidFill>
                  <a:srgbClr val="00B050"/>
                </a:solidFill>
                <a:latin typeface="Times New Roman" panose="02020603050405020304" pitchFamily="18" charset="0"/>
                <a:cs typeface="Times New Roman" panose="02020603050405020304" pitchFamily="18" charset="0"/>
              </a:rPr>
            </a:br>
            <a:endParaRPr lang="en-US" i="1" dirty="0">
              <a:solidFill>
                <a:srgbClr val="00B050"/>
              </a:solidFill>
              <a:latin typeface="Times New Roman" panose="02020603050405020304" pitchFamily="18" charset="0"/>
              <a:cs typeface="Times New Roman" panose="02020603050405020304" pitchFamily="18" charset="0"/>
            </a:endParaRPr>
          </a:p>
        </p:txBody>
      </p:sp>
      <p:pic>
        <p:nvPicPr>
          <p:cNvPr id="4" name="Imagine 3">
            <a:extLst>
              <a:ext uri="{FF2B5EF4-FFF2-40B4-BE49-F238E27FC236}">
                <a16:creationId xmlns:a16="http://schemas.microsoft.com/office/drawing/2014/main" id="{4B15B8BC-07D2-A68E-3147-C8ED463C1EC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54818" y="5115339"/>
            <a:ext cx="1603514" cy="760529"/>
          </a:xfrm>
          <a:prstGeom prst="rect">
            <a:avLst/>
          </a:prstGeom>
          <a:noFill/>
          <a:ln>
            <a:noFill/>
          </a:ln>
        </p:spPr>
      </p:pic>
      <p:pic>
        <p:nvPicPr>
          <p:cNvPr id="5" name="Picture 3" descr="erasmus-logo - Essenia UETP - ente di formazione accreditato presso la ...">
            <a:extLst>
              <a:ext uri="{FF2B5EF4-FFF2-40B4-BE49-F238E27FC236}">
                <a16:creationId xmlns:a16="http://schemas.microsoft.com/office/drawing/2014/main" id="{39EA1A56-F651-5F72-4345-727693203A7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4818" y="1691176"/>
            <a:ext cx="1118587" cy="435006"/>
          </a:xfrm>
          <a:prstGeom prst="rect">
            <a:avLst/>
          </a:prstGeom>
          <a:noFill/>
          <a:ln>
            <a:noFill/>
          </a:ln>
        </p:spPr>
      </p:pic>
    </p:spTree>
    <p:extLst>
      <p:ext uri="{BB962C8B-B14F-4D97-AF65-F5344CB8AC3E}">
        <p14:creationId xmlns:p14="http://schemas.microsoft.com/office/powerpoint/2010/main" val="3747547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A163E28-B01C-BAC8-65F1-DB01247D8EEF}"/>
              </a:ext>
            </a:extLst>
          </p:cNvPr>
          <p:cNvSpPr>
            <a:spLocks noGrp="1"/>
          </p:cNvSpPr>
          <p:nvPr>
            <p:ph type="title"/>
          </p:nvPr>
        </p:nvSpPr>
        <p:spPr>
          <a:xfrm>
            <a:off x="1293811" y="1643270"/>
            <a:ext cx="3718455" cy="768626"/>
          </a:xfrm>
        </p:spPr>
        <p:txBody>
          <a:bodyPr>
            <a:normAutofit fontScale="90000"/>
          </a:bodyPr>
          <a:lstStyle/>
          <a:p>
            <a:r>
              <a:rPr lang="ro-RO" sz="2400" b="1" i="1" dirty="0">
                <a:solidFill>
                  <a:srgbClr val="0070C0"/>
                </a:solidFill>
                <a:latin typeface="Times New Roman" panose="02020603050405020304" pitchFamily="18" charset="0"/>
                <a:cs typeface="Times New Roman" panose="02020603050405020304" pitchFamily="18" charset="0"/>
              </a:rPr>
              <a:t>ACTIVITĂȚI ÎN PRIMA ZI DE CURS</a:t>
            </a:r>
            <a:endParaRPr lang="en-US" b="1" i="1" dirty="0">
              <a:solidFill>
                <a:srgbClr val="0070C0"/>
              </a:solidFill>
            </a:endParaRPr>
          </a:p>
        </p:txBody>
      </p:sp>
      <p:sp>
        <p:nvSpPr>
          <p:cNvPr id="4" name="Substituent text 3">
            <a:extLst>
              <a:ext uri="{FF2B5EF4-FFF2-40B4-BE49-F238E27FC236}">
                <a16:creationId xmlns:a16="http://schemas.microsoft.com/office/drawing/2014/main" id="{1E20F670-1B2F-26AB-6542-3AD80FA4326D}"/>
              </a:ext>
            </a:extLst>
          </p:cNvPr>
          <p:cNvSpPr>
            <a:spLocks noGrp="1"/>
          </p:cNvSpPr>
          <p:nvPr>
            <p:ph type="body" sz="half" idx="2"/>
          </p:nvPr>
        </p:nvSpPr>
        <p:spPr>
          <a:xfrm>
            <a:off x="1054634" y="2982897"/>
            <a:ext cx="4296792" cy="2867487"/>
          </a:xfrm>
        </p:spPr>
        <p:txBody>
          <a:bodyPr>
            <a:normAutofit fontScale="92500"/>
          </a:bodyPr>
          <a:lstStyle/>
          <a:p>
            <a:pPr algn="just"/>
            <a:r>
              <a:rPr lang="ro-RO" dirty="0">
                <a:latin typeface="Times New Roman" panose="02020603050405020304" pitchFamily="18" charset="0"/>
                <a:cs typeface="Times New Roman" panose="02020603050405020304" pitchFamily="18" charset="0"/>
              </a:rPr>
              <a:t>       După prezentarea detaliilor organizatorice, în prima zi de curs am cunoscut specificul sistemelor educaționale naționale ale participanților la curs. S-au purtat discuții, evidențiindu-se aspectele pozitive, dar și dificultățile specifice educației din țara fiecărui participant.</a:t>
            </a:r>
          </a:p>
          <a:p>
            <a:pPr algn="just"/>
            <a:r>
              <a:rPr lang="ro-RO" dirty="0">
                <a:latin typeface="Times New Roman" panose="02020603050405020304" pitchFamily="18" charset="0"/>
                <a:cs typeface="Times New Roman" panose="02020603050405020304" pitchFamily="18" charset="0"/>
              </a:rPr>
              <a:t>      Analizându-se modul de construire a comunității, bazată pe respect și drepturile omului, au fost evidențiate miturile, stereotipurile, prejudecățile specifice relaționării dintre profesori și părinți</a:t>
            </a:r>
            <a:r>
              <a:rPr lang="ro-RO" dirty="0"/>
              <a:t>. </a:t>
            </a:r>
            <a:endParaRPr lang="en-US" dirty="0"/>
          </a:p>
          <a:p>
            <a:endParaRPr lang="en-US" dirty="0"/>
          </a:p>
        </p:txBody>
      </p:sp>
      <p:pic>
        <p:nvPicPr>
          <p:cNvPr id="5" name="Substituent conținut 4">
            <a:extLst>
              <a:ext uri="{FF2B5EF4-FFF2-40B4-BE49-F238E27FC236}">
                <a16:creationId xmlns:a16="http://schemas.microsoft.com/office/drawing/2014/main" id="{DB1523FC-474E-1AB2-C9DE-234E88B400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90586" y="3646122"/>
            <a:ext cx="2166151" cy="24384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ine 5">
            <a:extLst>
              <a:ext uri="{FF2B5EF4-FFF2-40B4-BE49-F238E27FC236}">
                <a16:creationId xmlns:a16="http://schemas.microsoft.com/office/drawing/2014/main" id="{309EF48A-074A-AC66-81B8-7BCF418AAB6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7370" y="773473"/>
            <a:ext cx="2352582" cy="25444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ine 6">
            <a:extLst>
              <a:ext uri="{FF2B5EF4-FFF2-40B4-BE49-F238E27FC236}">
                <a16:creationId xmlns:a16="http://schemas.microsoft.com/office/drawing/2014/main" id="{6724D399-D757-E1A3-D743-A2781404435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98" y="724306"/>
            <a:ext cx="2628900" cy="25541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ine 7">
            <a:extLst>
              <a:ext uri="{FF2B5EF4-FFF2-40B4-BE49-F238E27FC236}">
                <a16:creationId xmlns:a16="http://schemas.microsoft.com/office/drawing/2014/main" id="{D45EEED9-8217-C45C-55DC-F85ADDD0EE5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35057" y="3646122"/>
            <a:ext cx="2531241" cy="24384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ine 2">
            <a:extLst>
              <a:ext uri="{FF2B5EF4-FFF2-40B4-BE49-F238E27FC236}">
                <a16:creationId xmlns:a16="http://schemas.microsoft.com/office/drawing/2014/main" id="{62279A1E-96A6-E12E-B8E4-6147021F2A2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93543" y="5605669"/>
            <a:ext cx="1457883" cy="478857"/>
          </a:xfrm>
          <a:prstGeom prst="rect">
            <a:avLst/>
          </a:prstGeom>
          <a:noFill/>
          <a:ln>
            <a:noFill/>
          </a:ln>
        </p:spPr>
      </p:pic>
      <p:pic>
        <p:nvPicPr>
          <p:cNvPr id="9" name="Picture 3" descr="erasmus-logo - Essenia UETP - ente di formazione accreditato presso la ...">
            <a:extLst>
              <a:ext uri="{FF2B5EF4-FFF2-40B4-BE49-F238E27FC236}">
                <a16:creationId xmlns:a16="http://schemas.microsoft.com/office/drawing/2014/main" id="{F6D73F65-AC66-2439-D3AC-1C84058B4B6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26938" y="1007616"/>
            <a:ext cx="1118587" cy="435006"/>
          </a:xfrm>
          <a:prstGeom prst="rect">
            <a:avLst/>
          </a:prstGeom>
          <a:noFill/>
          <a:ln>
            <a:noFill/>
          </a:ln>
        </p:spPr>
      </p:pic>
    </p:spTree>
    <p:extLst>
      <p:ext uri="{BB962C8B-B14F-4D97-AF65-F5344CB8AC3E}">
        <p14:creationId xmlns:p14="http://schemas.microsoft.com/office/powerpoint/2010/main" val="3697679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B9705DCD-7FF6-6115-5B9C-7AFCD7211C55}"/>
              </a:ext>
            </a:extLst>
          </p:cNvPr>
          <p:cNvSpPr>
            <a:spLocks noGrp="1"/>
          </p:cNvSpPr>
          <p:nvPr>
            <p:ph type="title"/>
          </p:nvPr>
        </p:nvSpPr>
        <p:spPr>
          <a:xfrm>
            <a:off x="1293811" y="1695650"/>
            <a:ext cx="3718455" cy="875272"/>
          </a:xfrm>
        </p:spPr>
        <p:txBody>
          <a:bodyPr>
            <a:normAutofit/>
          </a:bodyPr>
          <a:lstStyle/>
          <a:p>
            <a:r>
              <a:rPr lang="ro-RO" b="1" i="1" dirty="0">
                <a:solidFill>
                  <a:srgbClr val="0070C0"/>
                </a:solidFill>
                <a:latin typeface="Times New Roman" panose="02020603050405020304" pitchFamily="18" charset="0"/>
                <a:cs typeface="Times New Roman" panose="02020603050405020304" pitchFamily="18" charset="0"/>
              </a:rPr>
              <a:t>ACTIVITĂȚI ÎN A DOUA ZI DE CURS</a:t>
            </a:r>
            <a:endParaRPr lang="en-US" b="1" i="1" dirty="0">
              <a:solidFill>
                <a:srgbClr val="0070C0"/>
              </a:solidFill>
              <a:latin typeface="Times New Roman" panose="02020603050405020304" pitchFamily="18" charset="0"/>
              <a:cs typeface="Times New Roman" panose="02020603050405020304" pitchFamily="18" charset="0"/>
            </a:endParaRPr>
          </a:p>
        </p:txBody>
      </p:sp>
      <p:pic>
        <p:nvPicPr>
          <p:cNvPr id="6" name="Substituent conținut 5">
            <a:extLst>
              <a:ext uri="{FF2B5EF4-FFF2-40B4-BE49-F238E27FC236}">
                <a16:creationId xmlns:a16="http://schemas.microsoft.com/office/drawing/2014/main" id="{9A082D5A-BE4F-7868-914E-7A0F1EA980D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18139" y="1145219"/>
            <a:ext cx="2269924" cy="19124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Substituent text 3">
            <a:extLst>
              <a:ext uri="{FF2B5EF4-FFF2-40B4-BE49-F238E27FC236}">
                <a16:creationId xmlns:a16="http://schemas.microsoft.com/office/drawing/2014/main" id="{ADB864CD-E4E2-0DAF-AD5F-435DC8D4BD5F}"/>
              </a:ext>
            </a:extLst>
          </p:cNvPr>
          <p:cNvSpPr>
            <a:spLocks noGrp="1"/>
          </p:cNvSpPr>
          <p:nvPr>
            <p:ph type="body" sz="half" idx="2"/>
          </p:nvPr>
        </p:nvSpPr>
        <p:spPr>
          <a:xfrm>
            <a:off x="1303866" y="3057698"/>
            <a:ext cx="3718455" cy="2499722"/>
          </a:xfrm>
        </p:spPr>
        <p:txBody>
          <a:bodyPr>
            <a:noAutofit/>
          </a:bodyPr>
          <a:lstStyle/>
          <a:p>
            <a:pPr algn="just"/>
            <a:r>
              <a:rPr lang="ro-RO" sz="1800" dirty="0">
                <a:latin typeface="Times New Roman" panose="02020603050405020304" pitchFamily="18" charset="0"/>
                <a:cs typeface="Times New Roman" panose="02020603050405020304" pitchFamily="18" charset="0"/>
              </a:rPr>
              <a:t>        A doua zi a formării a avut pe agendă, </a:t>
            </a:r>
            <a:r>
              <a:rPr lang="ro-RO" sz="1800" dirty="0">
                <a:solidFill>
                  <a:srgbClr val="00B050"/>
                </a:solidFill>
                <a:latin typeface="Times New Roman" panose="02020603050405020304" pitchFamily="18" charset="0"/>
                <a:cs typeface="Times New Roman" panose="02020603050405020304" pitchFamily="18" charset="0"/>
              </a:rPr>
              <a:t>”</a:t>
            </a:r>
            <a:r>
              <a:rPr lang="en-US" sz="1800" b="0" i="1" dirty="0" err="1">
                <a:solidFill>
                  <a:srgbClr val="00B050"/>
                </a:solidFill>
                <a:effectLst/>
                <a:latin typeface="Times New Roman" panose="02020603050405020304" pitchFamily="18" charset="0"/>
                <a:cs typeface="Times New Roman" panose="02020603050405020304" pitchFamily="18" charset="0"/>
              </a:rPr>
              <a:t>Cunoașterea</a:t>
            </a:r>
            <a:r>
              <a:rPr lang="en-US" sz="1800" b="0" i="1" dirty="0">
                <a:solidFill>
                  <a:srgbClr val="00B050"/>
                </a:solidFill>
                <a:effectLst/>
                <a:latin typeface="Times New Roman" panose="02020603050405020304" pitchFamily="18" charset="0"/>
                <a:cs typeface="Times New Roman" panose="02020603050405020304" pitchFamily="18" charset="0"/>
              </a:rPr>
              <a:t> </a:t>
            </a:r>
            <a:r>
              <a:rPr lang="en-US" sz="1800" b="0" i="1" dirty="0" err="1">
                <a:solidFill>
                  <a:srgbClr val="00B050"/>
                </a:solidFill>
                <a:effectLst/>
                <a:latin typeface="Times New Roman" panose="02020603050405020304" pitchFamily="18" charset="0"/>
                <a:cs typeface="Times New Roman" panose="02020603050405020304" pitchFamily="18" charset="0"/>
              </a:rPr>
              <a:t>metodelor</a:t>
            </a:r>
            <a:r>
              <a:rPr lang="en-US" sz="1800" b="0" i="1" dirty="0">
                <a:solidFill>
                  <a:srgbClr val="00B050"/>
                </a:solidFill>
                <a:effectLst/>
                <a:latin typeface="Times New Roman" panose="02020603050405020304" pitchFamily="18" charset="0"/>
                <a:cs typeface="Times New Roman" panose="02020603050405020304" pitchFamily="18" charset="0"/>
              </a:rPr>
              <a:t> </a:t>
            </a:r>
            <a:r>
              <a:rPr lang="en-US" sz="1800" b="0" i="1" dirty="0" err="1">
                <a:solidFill>
                  <a:srgbClr val="00B050"/>
                </a:solidFill>
                <a:effectLst/>
                <a:latin typeface="Times New Roman" panose="02020603050405020304" pitchFamily="18" charset="0"/>
                <a:cs typeface="Times New Roman" panose="02020603050405020304" pitchFamily="18" charset="0"/>
              </a:rPr>
              <a:t>bazate</a:t>
            </a:r>
            <a:r>
              <a:rPr lang="en-US" sz="1800" b="0" i="1" dirty="0">
                <a:solidFill>
                  <a:srgbClr val="00B050"/>
                </a:solidFill>
                <a:effectLst/>
                <a:latin typeface="Times New Roman" panose="02020603050405020304" pitchFamily="18" charset="0"/>
                <a:cs typeface="Times New Roman" panose="02020603050405020304" pitchFamily="18" charset="0"/>
              </a:rPr>
              <a:t> pe </a:t>
            </a:r>
            <a:r>
              <a:rPr lang="en-US" sz="1800" b="0" i="1" dirty="0" err="1">
                <a:solidFill>
                  <a:srgbClr val="00B050"/>
                </a:solidFill>
                <a:effectLst/>
                <a:latin typeface="Times New Roman" panose="02020603050405020304" pitchFamily="18" charset="0"/>
                <a:cs typeface="Times New Roman" panose="02020603050405020304" pitchFamily="18" charset="0"/>
              </a:rPr>
              <a:t>empatie</a:t>
            </a:r>
            <a:r>
              <a:rPr lang="en-US" sz="1800" b="0" i="1" dirty="0">
                <a:solidFill>
                  <a:srgbClr val="00B050"/>
                </a:solidFill>
                <a:effectLst/>
                <a:latin typeface="Times New Roman" panose="02020603050405020304" pitchFamily="18" charset="0"/>
                <a:cs typeface="Times New Roman" panose="02020603050405020304" pitchFamily="18" charset="0"/>
              </a:rPr>
              <a:t> </a:t>
            </a:r>
            <a:r>
              <a:rPr lang="en-US" sz="1800" b="0" i="1" dirty="0" err="1">
                <a:solidFill>
                  <a:srgbClr val="00B050"/>
                </a:solidFill>
                <a:effectLst/>
                <a:latin typeface="Times New Roman" panose="02020603050405020304" pitchFamily="18" charset="0"/>
                <a:cs typeface="Times New Roman" panose="02020603050405020304" pitchFamily="18" charset="0"/>
              </a:rPr>
              <a:t>în</a:t>
            </a:r>
            <a:r>
              <a:rPr lang="en-US" sz="1800" b="0" i="1" dirty="0">
                <a:solidFill>
                  <a:srgbClr val="00B050"/>
                </a:solidFill>
                <a:effectLst/>
                <a:latin typeface="Times New Roman" panose="02020603050405020304" pitchFamily="18" charset="0"/>
                <a:cs typeface="Times New Roman" panose="02020603050405020304" pitchFamily="18" charset="0"/>
              </a:rPr>
              <a:t> </a:t>
            </a:r>
            <a:r>
              <a:rPr lang="en-US" sz="1800" b="0" i="1" dirty="0" err="1">
                <a:solidFill>
                  <a:srgbClr val="00B050"/>
                </a:solidFill>
                <a:effectLst/>
                <a:latin typeface="Times New Roman" panose="02020603050405020304" pitchFamily="18" charset="0"/>
                <a:cs typeface="Times New Roman" panose="02020603050405020304" pitchFamily="18" charset="0"/>
              </a:rPr>
              <a:t>stabilirea</a:t>
            </a:r>
            <a:r>
              <a:rPr lang="en-US" sz="1800" b="0" i="1" dirty="0">
                <a:solidFill>
                  <a:srgbClr val="00B050"/>
                </a:solidFill>
                <a:effectLst/>
                <a:latin typeface="Times New Roman" panose="02020603050405020304" pitchFamily="18" charset="0"/>
                <a:cs typeface="Times New Roman" panose="02020603050405020304" pitchFamily="18" charset="0"/>
              </a:rPr>
              <a:t> </a:t>
            </a:r>
            <a:r>
              <a:rPr lang="en-US" sz="1800" b="0" i="1" dirty="0" err="1">
                <a:solidFill>
                  <a:srgbClr val="00B050"/>
                </a:solidFill>
                <a:effectLst/>
                <a:latin typeface="Times New Roman" panose="02020603050405020304" pitchFamily="18" charset="0"/>
                <a:cs typeface="Times New Roman" panose="02020603050405020304" pitchFamily="18" charset="0"/>
              </a:rPr>
              <a:t>relației</a:t>
            </a:r>
            <a:r>
              <a:rPr lang="en-US" sz="1800" b="0" i="1" dirty="0">
                <a:solidFill>
                  <a:srgbClr val="00B050"/>
                </a:solidFill>
                <a:effectLst/>
                <a:latin typeface="Times New Roman" panose="02020603050405020304" pitchFamily="18" charset="0"/>
                <a:cs typeface="Times New Roman" panose="02020603050405020304" pitchFamily="18" charset="0"/>
              </a:rPr>
              <a:t> cu </a:t>
            </a:r>
            <a:r>
              <a:rPr lang="en-US" sz="1800" b="0" i="1" dirty="0" err="1">
                <a:solidFill>
                  <a:srgbClr val="00B050"/>
                </a:solidFill>
                <a:effectLst/>
                <a:latin typeface="Times New Roman" panose="02020603050405020304" pitchFamily="18" charset="0"/>
                <a:cs typeface="Times New Roman" panose="02020603050405020304" pitchFamily="18" charset="0"/>
              </a:rPr>
              <a:t>părintele</a:t>
            </a:r>
            <a:r>
              <a:rPr lang="ro-RO" sz="1800" b="0" i="1" dirty="0">
                <a:solidFill>
                  <a:srgbClr val="00B050"/>
                </a:solidFill>
                <a:effectLst/>
                <a:latin typeface="Times New Roman" panose="02020603050405020304" pitchFamily="18" charset="0"/>
                <a:cs typeface="Times New Roman" panose="02020603050405020304" pitchFamily="18" charset="0"/>
              </a:rPr>
              <a:t>”</a:t>
            </a:r>
            <a:r>
              <a:rPr lang="en-US" sz="1800" b="0" i="0" dirty="0">
                <a:solidFill>
                  <a:srgbClr val="60697B"/>
                </a:solidFill>
                <a:effectLst/>
                <a:latin typeface="Times New Roman" panose="02020603050405020304" pitchFamily="18" charset="0"/>
                <a:cs typeface="Times New Roman" panose="02020603050405020304" pitchFamily="18" charset="0"/>
              </a:rPr>
              <a:t>.</a:t>
            </a:r>
            <a:endParaRPr lang="ro-RO" sz="1800" b="0" i="0" dirty="0">
              <a:solidFill>
                <a:srgbClr val="60697B"/>
              </a:solidFill>
              <a:effectLst/>
              <a:latin typeface="Times New Roman" panose="02020603050405020304" pitchFamily="18" charset="0"/>
              <a:cs typeface="Times New Roman" panose="02020603050405020304" pitchFamily="18" charset="0"/>
            </a:endParaRPr>
          </a:p>
          <a:p>
            <a:pPr algn="just"/>
            <a:r>
              <a:rPr lang="ro-RO" sz="1800" dirty="0">
                <a:solidFill>
                  <a:schemeClr val="tx1"/>
                </a:solidFill>
                <a:latin typeface="Times New Roman" panose="02020603050405020304" pitchFamily="18" charset="0"/>
                <a:cs typeface="Times New Roman" panose="02020603050405020304" pitchFamily="18" charset="0"/>
              </a:rPr>
              <a:t>        S-au exersat mijloace de interacțiune între cadre didactice și părinți prin intermediul aplicației CANVA sau prin metoda jocului de rol.</a:t>
            </a:r>
            <a:endParaRPr lang="en-US" sz="1800" dirty="0">
              <a:solidFill>
                <a:schemeClr val="tx1"/>
              </a:solidFill>
              <a:latin typeface="Times New Roman" panose="02020603050405020304" pitchFamily="18" charset="0"/>
              <a:cs typeface="Times New Roman" panose="02020603050405020304" pitchFamily="18" charset="0"/>
            </a:endParaRPr>
          </a:p>
        </p:txBody>
      </p:sp>
      <p:pic>
        <p:nvPicPr>
          <p:cNvPr id="7" name="Imagine 6">
            <a:extLst>
              <a:ext uri="{FF2B5EF4-FFF2-40B4-BE49-F238E27FC236}">
                <a16:creationId xmlns:a16="http://schemas.microsoft.com/office/drawing/2014/main" id="{68A68BD9-B31C-F8EC-489D-F0E176F9B06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46762" y="1145219"/>
            <a:ext cx="2619375" cy="20063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ine 7">
            <a:extLst>
              <a:ext uri="{FF2B5EF4-FFF2-40B4-BE49-F238E27FC236}">
                <a16:creationId xmlns:a16="http://schemas.microsoft.com/office/drawing/2014/main" id="{89C1971C-6051-816A-D198-812DD9C846C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57410" y="3429000"/>
            <a:ext cx="2628900" cy="21284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ine 8">
            <a:extLst>
              <a:ext uri="{FF2B5EF4-FFF2-40B4-BE49-F238E27FC236}">
                <a16:creationId xmlns:a16="http://schemas.microsoft.com/office/drawing/2014/main" id="{9951143A-5397-B999-6A79-D28C3BA6A4D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18139" y="3346878"/>
            <a:ext cx="2414727" cy="22904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ine 2">
            <a:extLst>
              <a:ext uri="{FF2B5EF4-FFF2-40B4-BE49-F238E27FC236}">
                <a16:creationId xmlns:a16="http://schemas.microsoft.com/office/drawing/2014/main" id="{3261D24A-E89A-5253-FE7E-399452FAD62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354493" y="5518869"/>
            <a:ext cx="1484244" cy="525327"/>
          </a:xfrm>
          <a:prstGeom prst="rect">
            <a:avLst/>
          </a:prstGeom>
          <a:noFill/>
          <a:ln>
            <a:noFill/>
          </a:ln>
        </p:spPr>
      </p:pic>
      <p:pic>
        <p:nvPicPr>
          <p:cNvPr id="5" name="Picture 3" descr="erasmus-logo - Essenia UETP - ente di formazione accreditato presso la ...">
            <a:extLst>
              <a:ext uri="{FF2B5EF4-FFF2-40B4-BE49-F238E27FC236}">
                <a16:creationId xmlns:a16="http://schemas.microsoft.com/office/drawing/2014/main" id="{E04DF7D1-8496-3F78-C784-9CDAB6992089}"/>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37322" y="991371"/>
            <a:ext cx="1118587" cy="435006"/>
          </a:xfrm>
          <a:prstGeom prst="rect">
            <a:avLst/>
          </a:prstGeom>
          <a:noFill/>
          <a:ln>
            <a:noFill/>
          </a:ln>
        </p:spPr>
      </p:pic>
    </p:spTree>
    <p:extLst>
      <p:ext uri="{BB962C8B-B14F-4D97-AF65-F5344CB8AC3E}">
        <p14:creationId xmlns:p14="http://schemas.microsoft.com/office/powerpoint/2010/main" val="2737848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E5F5462-EEF9-AC41-8BC9-D4359DE8B631}"/>
              </a:ext>
            </a:extLst>
          </p:cNvPr>
          <p:cNvSpPr>
            <a:spLocks noGrp="1"/>
          </p:cNvSpPr>
          <p:nvPr>
            <p:ph type="title"/>
          </p:nvPr>
        </p:nvSpPr>
        <p:spPr/>
        <p:txBody>
          <a:bodyPr/>
          <a:lstStyle/>
          <a:p>
            <a:r>
              <a:rPr lang="ro-RO" b="1" i="1" dirty="0">
                <a:solidFill>
                  <a:srgbClr val="0070C0"/>
                </a:solidFill>
                <a:latin typeface="Times New Roman" panose="02020603050405020304" pitchFamily="18" charset="0"/>
                <a:cs typeface="Times New Roman" panose="02020603050405020304" pitchFamily="18" charset="0"/>
              </a:rPr>
              <a:t>ACTIVITĂȚI ÎN A TREIA ZI</a:t>
            </a:r>
            <a:endParaRPr lang="en-US" b="1" i="1" dirty="0">
              <a:solidFill>
                <a:srgbClr val="0070C0"/>
              </a:solidFill>
              <a:latin typeface="Times New Roman" panose="02020603050405020304" pitchFamily="18" charset="0"/>
              <a:cs typeface="Times New Roman" panose="02020603050405020304" pitchFamily="18" charset="0"/>
            </a:endParaRPr>
          </a:p>
        </p:txBody>
      </p:sp>
      <p:pic>
        <p:nvPicPr>
          <p:cNvPr id="6" name="Substituent conținut 5">
            <a:extLst>
              <a:ext uri="{FF2B5EF4-FFF2-40B4-BE49-F238E27FC236}">
                <a16:creationId xmlns:a16="http://schemas.microsoft.com/office/drawing/2014/main" id="{D328AFFC-5D45-B861-2A52-5B16BC313EC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88257" y="866431"/>
            <a:ext cx="2330931" cy="24384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Substituent text 3">
            <a:extLst>
              <a:ext uri="{FF2B5EF4-FFF2-40B4-BE49-F238E27FC236}">
                <a16:creationId xmlns:a16="http://schemas.microsoft.com/office/drawing/2014/main" id="{C7339D5B-F17C-AA4C-C4DC-A5DED1ECC437}"/>
              </a:ext>
            </a:extLst>
          </p:cNvPr>
          <p:cNvSpPr>
            <a:spLocks noGrp="1"/>
          </p:cNvSpPr>
          <p:nvPr>
            <p:ph type="body" sz="half" idx="2"/>
          </p:nvPr>
        </p:nvSpPr>
        <p:spPr>
          <a:xfrm>
            <a:off x="1099930" y="3000945"/>
            <a:ext cx="4029109" cy="2438404"/>
          </a:xfrm>
        </p:spPr>
        <p:txBody>
          <a:bodyPr/>
          <a:lstStyle/>
          <a:p>
            <a:pPr algn="just"/>
            <a:r>
              <a:rPr lang="ro-RO" dirty="0"/>
              <a:t>	</a:t>
            </a:r>
            <a:r>
              <a:rPr lang="ro-RO" sz="1800" dirty="0">
                <a:solidFill>
                  <a:schemeClr val="tx1"/>
                </a:solidFill>
                <a:latin typeface="Times New Roman" panose="02020603050405020304" pitchFamily="18" charset="0"/>
                <a:cs typeface="Times New Roman" panose="02020603050405020304" pitchFamily="18" charset="0"/>
              </a:rPr>
              <a:t>A treia zi a fost dedicată activităților outdoor. Participanții la curs s-au deplasat la </a:t>
            </a:r>
            <a:r>
              <a:rPr lang="ro-RO" sz="1800" dirty="0" err="1">
                <a:solidFill>
                  <a:schemeClr val="tx1"/>
                </a:solidFill>
                <a:latin typeface="Times New Roman" panose="02020603050405020304" pitchFamily="18" charset="0"/>
                <a:cs typeface="Times New Roman" panose="02020603050405020304" pitchFamily="18" charset="0"/>
              </a:rPr>
              <a:t>Colegio</a:t>
            </a:r>
            <a:r>
              <a:rPr lang="ro-RO" sz="1800" dirty="0">
                <a:solidFill>
                  <a:schemeClr val="tx1"/>
                </a:solidFill>
                <a:latin typeface="Times New Roman" panose="02020603050405020304" pitchFamily="18" charset="0"/>
                <a:cs typeface="Times New Roman" panose="02020603050405020304" pitchFamily="18" charset="0"/>
              </a:rPr>
              <a:t> Santa </a:t>
            </a:r>
            <a:r>
              <a:rPr lang="ro-RO" sz="1800" dirty="0" err="1">
                <a:solidFill>
                  <a:schemeClr val="tx1"/>
                </a:solidFill>
                <a:latin typeface="Times New Roman" panose="02020603050405020304" pitchFamily="18" charset="0"/>
                <a:cs typeface="Times New Roman" panose="02020603050405020304" pitchFamily="18" charset="0"/>
              </a:rPr>
              <a:t>Joaquina</a:t>
            </a:r>
            <a:r>
              <a:rPr lang="ro-RO" sz="1800" dirty="0">
                <a:solidFill>
                  <a:schemeClr val="tx1"/>
                </a:solidFill>
                <a:latin typeface="Times New Roman" panose="02020603050405020304" pitchFamily="18" charset="0"/>
                <a:cs typeface="Times New Roman" panose="02020603050405020304" pitchFamily="18" charset="0"/>
              </a:rPr>
              <a:t> de Verdura, unde au interacționat cu colegii spanioli, într-un schimb de bune practici în materie de predare și dezvoltare a relației școală- familie.</a:t>
            </a:r>
            <a:endParaRPr lang="en-US" sz="1800" dirty="0">
              <a:solidFill>
                <a:schemeClr val="tx1"/>
              </a:solidFill>
              <a:latin typeface="Times New Roman" panose="02020603050405020304" pitchFamily="18" charset="0"/>
              <a:cs typeface="Times New Roman" panose="02020603050405020304" pitchFamily="18" charset="0"/>
            </a:endParaRPr>
          </a:p>
        </p:txBody>
      </p:sp>
      <p:pic>
        <p:nvPicPr>
          <p:cNvPr id="8" name="Imagine 7">
            <a:extLst>
              <a:ext uri="{FF2B5EF4-FFF2-40B4-BE49-F238E27FC236}">
                <a16:creationId xmlns:a16="http://schemas.microsoft.com/office/drawing/2014/main" id="{6354EF1C-A92F-4782-37A3-6423008F3A4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29039" y="3662206"/>
            <a:ext cx="2504213" cy="18072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ine 8">
            <a:extLst>
              <a:ext uri="{FF2B5EF4-FFF2-40B4-BE49-F238E27FC236}">
                <a16:creationId xmlns:a16="http://schemas.microsoft.com/office/drawing/2014/main" id="{85959E87-0EEA-1234-D37B-21C2F9CEAFE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38658" y="3632084"/>
            <a:ext cx="2753412" cy="18072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ine 9">
            <a:extLst>
              <a:ext uri="{FF2B5EF4-FFF2-40B4-BE49-F238E27FC236}">
                <a16:creationId xmlns:a16="http://schemas.microsoft.com/office/drawing/2014/main" id="{EFDBD5A2-7F6F-B21F-57CA-87324426F47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54448" y="828973"/>
            <a:ext cx="2330931" cy="24009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ine 2">
            <a:extLst>
              <a:ext uri="{FF2B5EF4-FFF2-40B4-BE49-F238E27FC236}">
                <a16:creationId xmlns:a16="http://schemas.microsoft.com/office/drawing/2014/main" id="{FC29F5A9-46FA-A5C8-D7AA-768A11DC68B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59700" y="5120804"/>
            <a:ext cx="1603513" cy="727246"/>
          </a:xfrm>
          <a:prstGeom prst="rect">
            <a:avLst/>
          </a:prstGeom>
          <a:noFill/>
          <a:ln>
            <a:noFill/>
          </a:ln>
        </p:spPr>
      </p:pic>
      <p:pic>
        <p:nvPicPr>
          <p:cNvPr id="5" name="Picture 3" descr="erasmus-logo - Essenia UETP - ente di formazione accreditato presso la ...">
            <a:extLst>
              <a:ext uri="{FF2B5EF4-FFF2-40B4-BE49-F238E27FC236}">
                <a16:creationId xmlns:a16="http://schemas.microsoft.com/office/drawing/2014/main" id="{CB8B66DD-DAC3-684E-7169-5F975291FDD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22382" y="1009950"/>
            <a:ext cx="1118587" cy="435006"/>
          </a:xfrm>
          <a:prstGeom prst="rect">
            <a:avLst/>
          </a:prstGeom>
          <a:noFill/>
          <a:ln>
            <a:noFill/>
          </a:ln>
        </p:spPr>
      </p:pic>
    </p:spTree>
    <p:extLst>
      <p:ext uri="{BB962C8B-B14F-4D97-AF65-F5344CB8AC3E}">
        <p14:creationId xmlns:p14="http://schemas.microsoft.com/office/powerpoint/2010/main" val="2069916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079BBB9-CA03-583E-AA0D-81D6621F5192}"/>
              </a:ext>
            </a:extLst>
          </p:cNvPr>
          <p:cNvSpPr>
            <a:spLocks noGrp="1"/>
          </p:cNvSpPr>
          <p:nvPr>
            <p:ph type="title"/>
          </p:nvPr>
        </p:nvSpPr>
        <p:spPr/>
        <p:txBody>
          <a:bodyPr/>
          <a:lstStyle/>
          <a:p>
            <a:r>
              <a:rPr lang="ro-RO" b="1" i="1" dirty="0">
                <a:solidFill>
                  <a:srgbClr val="0070C0"/>
                </a:solidFill>
                <a:latin typeface="Times New Roman" panose="02020603050405020304" pitchFamily="18" charset="0"/>
                <a:cs typeface="Times New Roman" panose="02020603050405020304" pitchFamily="18" charset="0"/>
              </a:rPr>
              <a:t>ACTIVITĂȚI ÎN ZIUA A PATRA</a:t>
            </a:r>
            <a:endParaRPr lang="en-US" b="1" i="1" dirty="0">
              <a:solidFill>
                <a:srgbClr val="0070C0"/>
              </a:solidFill>
              <a:latin typeface="Times New Roman" panose="02020603050405020304" pitchFamily="18" charset="0"/>
              <a:cs typeface="Times New Roman" panose="02020603050405020304" pitchFamily="18" charset="0"/>
            </a:endParaRPr>
          </a:p>
        </p:txBody>
      </p:sp>
      <p:sp>
        <p:nvSpPr>
          <p:cNvPr id="4" name="Substituent text 3">
            <a:extLst>
              <a:ext uri="{FF2B5EF4-FFF2-40B4-BE49-F238E27FC236}">
                <a16:creationId xmlns:a16="http://schemas.microsoft.com/office/drawing/2014/main" id="{28C679E3-A431-19D9-2286-6A82A2E7F699}"/>
              </a:ext>
            </a:extLst>
          </p:cNvPr>
          <p:cNvSpPr>
            <a:spLocks noGrp="1"/>
          </p:cNvSpPr>
          <p:nvPr>
            <p:ph type="body" sz="half" idx="2"/>
          </p:nvPr>
        </p:nvSpPr>
        <p:spPr/>
        <p:txBody>
          <a:bodyPr>
            <a:normAutofit/>
          </a:bodyPr>
          <a:lstStyle/>
          <a:p>
            <a:pPr algn="just"/>
            <a:r>
              <a:rPr lang="ro-RO" sz="1800" dirty="0">
                <a:latin typeface="Times New Roman" panose="02020603050405020304" pitchFamily="18" charset="0"/>
                <a:cs typeface="Times New Roman" panose="02020603050405020304" pitchFamily="18" charset="0"/>
              </a:rPr>
              <a:t>        A fost subliniată natura dialogului dintre școală și familie, punându-se în discuție tehnici de reducere și rezolvare a conflictelor dintre părinți și școală, prin crearea unor oportunități de interacțiune pozitivă.</a:t>
            </a:r>
            <a:endParaRPr lang="en-US" sz="1800" dirty="0">
              <a:latin typeface="Times New Roman" panose="02020603050405020304" pitchFamily="18" charset="0"/>
              <a:cs typeface="Times New Roman" panose="02020603050405020304" pitchFamily="18" charset="0"/>
            </a:endParaRPr>
          </a:p>
        </p:txBody>
      </p:sp>
      <p:pic>
        <p:nvPicPr>
          <p:cNvPr id="5" name="Substituent conținut 4">
            <a:extLst>
              <a:ext uri="{FF2B5EF4-FFF2-40B4-BE49-F238E27FC236}">
                <a16:creationId xmlns:a16="http://schemas.microsoft.com/office/drawing/2014/main" id="{A3BD4C3D-8861-9275-2C4A-3A5B3C4CDF2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479648" y="935786"/>
            <a:ext cx="2435629" cy="21802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ine 5">
            <a:extLst>
              <a:ext uri="{FF2B5EF4-FFF2-40B4-BE49-F238E27FC236}">
                <a16:creationId xmlns:a16="http://schemas.microsoft.com/office/drawing/2014/main" id="{DDF3A74D-5B80-5C89-0094-D3FD6DDB36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7582" y="865435"/>
            <a:ext cx="2619375" cy="23127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ine 6">
            <a:extLst>
              <a:ext uri="{FF2B5EF4-FFF2-40B4-BE49-F238E27FC236}">
                <a16:creationId xmlns:a16="http://schemas.microsoft.com/office/drawing/2014/main" id="{38246D4F-670A-88F8-DCE5-89AA77F3BD8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0931" y="3429000"/>
            <a:ext cx="2352675" cy="21802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ine 7">
            <a:extLst>
              <a:ext uri="{FF2B5EF4-FFF2-40B4-BE49-F238E27FC236}">
                <a16:creationId xmlns:a16="http://schemas.microsoft.com/office/drawing/2014/main" id="{91B8E096-16EF-64C3-16E4-6AA1118391B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04324" y="3551068"/>
            <a:ext cx="2500990" cy="20179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ine 2">
            <a:extLst>
              <a:ext uri="{FF2B5EF4-FFF2-40B4-BE49-F238E27FC236}">
                <a16:creationId xmlns:a16="http://schemas.microsoft.com/office/drawing/2014/main" id="{D24A9CF8-D83A-02E6-8272-3FC39FCD262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11561" y="5031830"/>
            <a:ext cx="1603514" cy="875272"/>
          </a:xfrm>
          <a:prstGeom prst="rect">
            <a:avLst/>
          </a:prstGeom>
          <a:noFill/>
          <a:ln>
            <a:noFill/>
          </a:ln>
        </p:spPr>
      </p:pic>
      <p:pic>
        <p:nvPicPr>
          <p:cNvPr id="9" name="Picture 3" descr="erasmus-logo - Essenia UETP - ente di formazione accreditato presso la ...">
            <a:extLst>
              <a:ext uri="{FF2B5EF4-FFF2-40B4-BE49-F238E27FC236}">
                <a16:creationId xmlns:a16="http://schemas.microsoft.com/office/drawing/2014/main" id="{252E3C83-D391-1520-0B0B-C57BD345FCB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70615" y="1227453"/>
            <a:ext cx="1118587" cy="435006"/>
          </a:xfrm>
          <a:prstGeom prst="rect">
            <a:avLst/>
          </a:prstGeom>
          <a:noFill/>
          <a:ln>
            <a:noFill/>
          </a:ln>
        </p:spPr>
      </p:pic>
    </p:spTree>
    <p:extLst>
      <p:ext uri="{BB962C8B-B14F-4D97-AF65-F5344CB8AC3E}">
        <p14:creationId xmlns:p14="http://schemas.microsoft.com/office/powerpoint/2010/main" val="376571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C974684-2CF2-8439-4003-72783086B37A}"/>
              </a:ext>
            </a:extLst>
          </p:cNvPr>
          <p:cNvSpPr>
            <a:spLocks noGrp="1"/>
          </p:cNvSpPr>
          <p:nvPr>
            <p:ph type="title"/>
          </p:nvPr>
        </p:nvSpPr>
        <p:spPr>
          <a:xfrm>
            <a:off x="1178249" y="1376818"/>
            <a:ext cx="3718455" cy="1371600"/>
          </a:xfrm>
        </p:spPr>
        <p:txBody>
          <a:bodyPr/>
          <a:lstStyle/>
          <a:p>
            <a:r>
              <a:rPr lang="ro-RO" b="1" i="1" dirty="0">
                <a:solidFill>
                  <a:srgbClr val="0070C0"/>
                </a:solidFill>
                <a:latin typeface="Times New Roman" panose="02020603050405020304" pitchFamily="18" charset="0"/>
                <a:cs typeface="Times New Roman" panose="02020603050405020304" pitchFamily="18" charset="0"/>
              </a:rPr>
              <a:t>ACTIVITĂȚI DIN ZIUA A CINCEA       </a:t>
            </a:r>
            <a:endParaRPr lang="en-US" b="1" i="1" dirty="0">
              <a:solidFill>
                <a:srgbClr val="0070C0"/>
              </a:solidFill>
              <a:latin typeface="Times New Roman" panose="02020603050405020304" pitchFamily="18" charset="0"/>
              <a:cs typeface="Times New Roman" panose="02020603050405020304" pitchFamily="18" charset="0"/>
            </a:endParaRPr>
          </a:p>
        </p:txBody>
      </p:sp>
      <p:sp>
        <p:nvSpPr>
          <p:cNvPr id="4" name="Substituent text 3">
            <a:extLst>
              <a:ext uri="{FF2B5EF4-FFF2-40B4-BE49-F238E27FC236}">
                <a16:creationId xmlns:a16="http://schemas.microsoft.com/office/drawing/2014/main" id="{36F29B9B-963A-9003-09C0-599B20BE0A3E}"/>
              </a:ext>
            </a:extLst>
          </p:cNvPr>
          <p:cNvSpPr>
            <a:spLocks noGrp="1"/>
          </p:cNvSpPr>
          <p:nvPr>
            <p:ph type="body" sz="half" idx="2"/>
          </p:nvPr>
        </p:nvSpPr>
        <p:spPr>
          <a:xfrm>
            <a:off x="1091953" y="2905961"/>
            <a:ext cx="3920313" cy="2563508"/>
          </a:xfrm>
        </p:spPr>
        <p:txBody>
          <a:bodyPr>
            <a:normAutofit lnSpcReduction="10000"/>
          </a:bodyPr>
          <a:lstStyle/>
          <a:p>
            <a:pPr algn="just"/>
            <a:r>
              <a:rPr lang="ro-RO" dirty="0">
                <a:solidFill>
                  <a:schemeClr val="tx1"/>
                </a:solidFill>
                <a:latin typeface="Times New Roman" panose="02020603050405020304" pitchFamily="18" charset="0"/>
                <a:cs typeface="Times New Roman" panose="02020603050405020304" pitchFamily="18" charset="0"/>
              </a:rPr>
              <a:t>	</a:t>
            </a:r>
            <a:r>
              <a:rPr lang="ro-RO" sz="1800" dirty="0">
                <a:solidFill>
                  <a:schemeClr val="tx1"/>
                </a:solidFill>
                <a:latin typeface="Times New Roman" panose="02020603050405020304" pitchFamily="18" charset="0"/>
                <a:cs typeface="Times New Roman" panose="02020603050405020304" pitchFamily="18" charset="0"/>
              </a:rPr>
              <a:t>Ultima zi a cursului, a promovat comunicarea asertivă și rolurile factorilor principali în educația copiilor: profesorii și părinții.</a:t>
            </a:r>
          </a:p>
          <a:p>
            <a:pPr algn="just"/>
            <a:r>
              <a:rPr lang="ro-RO" sz="1800" b="0" i="0" dirty="0">
                <a:solidFill>
                  <a:schemeClr val="tx1"/>
                </a:solidFill>
                <a:effectLst/>
                <a:latin typeface="Times New Roman" panose="02020603050405020304" pitchFamily="18" charset="0"/>
                <a:cs typeface="Times New Roman" panose="02020603050405020304" pitchFamily="18" charset="0"/>
              </a:rPr>
              <a:t>	Ultima parte a formării s-a desfășurat sub denumirea: </a:t>
            </a:r>
            <a:r>
              <a:rPr lang="en-US" sz="1800" b="0" i="1" dirty="0">
                <a:solidFill>
                  <a:schemeClr val="tx1"/>
                </a:solidFill>
                <a:effectLst/>
                <a:latin typeface="Times New Roman" panose="02020603050405020304" pitchFamily="18" charset="0"/>
                <a:cs typeface="Times New Roman" panose="02020603050405020304" pitchFamily="18" charset="0"/>
              </a:rPr>
              <a:t>Cum </a:t>
            </a:r>
            <a:r>
              <a:rPr lang="en-US" sz="1800" b="0" i="1" dirty="0" err="1">
                <a:solidFill>
                  <a:schemeClr val="tx1"/>
                </a:solidFill>
                <a:effectLst/>
                <a:latin typeface="Times New Roman" panose="02020603050405020304" pitchFamily="18" charset="0"/>
                <a:cs typeface="Times New Roman" panose="02020603050405020304" pitchFamily="18" charset="0"/>
              </a:rPr>
              <a:t>să</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implementez</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noi</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abilități</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și</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să</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adun</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idei</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în</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realitatea</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școlii</a:t>
            </a:r>
            <a:r>
              <a:rPr lang="en-US" sz="1800" b="0" i="1" dirty="0">
                <a:solidFill>
                  <a:schemeClr val="tx1"/>
                </a:solidFill>
                <a:effectLst/>
                <a:latin typeface="Times New Roman" panose="02020603050405020304" pitchFamily="18" charset="0"/>
                <a:cs typeface="Times New Roman" panose="02020603050405020304" pitchFamily="18" charset="0"/>
              </a:rPr>
              <a:t> mele? – </a:t>
            </a:r>
            <a:r>
              <a:rPr lang="en-US" sz="1800" b="0" i="1" dirty="0" err="1">
                <a:solidFill>
                  <a:schemeClr val="tx1"/>
                </a:solidFill>
                <a:effectLst/>
                <a:latin typeface="Times New Roman" panose="02020603050405020304" pitchFamily="18" charset="0"/>
                <a:cs typeface="Times New Roman" panose="02020603050405020304" pitchFamily="18" charset="0"/>
              </a:rPr>
              <a:t>pregătirea</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propriei</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strategii</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pentru</a:t>
            </a:r>
            <a:r>
              <a:rPr lang="en-US" sz="1800" b="0" i="1" dirty="0">
                <a:solidFill>
                  <a:schemeClr val="tx1"/>
                </a:solidFill>
                <a:effectLst/>
                <a:latin typeface="Times New Roman" panose="02020603050405020304" pitchFamily="18" charset="0"/>
                <a:cs typeface="Times New Roman" panose="02020603050405020304" pitchFamily="18" charset="0"/>
              </a:rPr>
              <a:t> a o </a:t>
            </a:r>
            <a:r>
              <a:rPr lang="en-US" sz="1800" b="0" i="1" dirty="0" err="1">
                <a:solidFill>
                  <a:schemeClr val="tx1"/>
                </a:solidFill>
                <a:effectLst/>
                <a:latin typeface="Times New Roman" panose="02020603050405020304" pitchFamily="18" charset="0"/>
                <a:cs typeface="Times New Roman" panose="02020603050405020304" pitchFamily="18" charset="0"/>
              </a:rPr>
              <a:t>lua</a:t>
            </a:r>
            <a:r>
              <a:rPr lang="en-US" sz="1800" b="0" i="1" dirty="0">
                <a:solidFill>
                  <a:schemeClr val="tx1"/>
                </a:solidFill>
                <a:effectLst/>
                <a:latin typeface="Times New Roman" panose="02020603050405020304" pitchFamily="18" charset="0"/>
                <a:cs typeface="Times New Roman" panose="02020603050405020304" pitchFamily="18" charset="0"/>
              </a:rPr>
              <a:t> </a:t>
            </a:r>
            <a:r>
              <a:rPr lang="en-US" sz="1800" b="0" i="1" dirty="0" err="1">
                <a:solidFill>
                  <a:schemeClr val="tx1"/>
                </a:solidFill>
                <a:effectLst/>
                <a:latin typeface="Times New Roman" panose="02020603050405020304" pitchFamily="18" charset="0"/>
                <a:cs typeface="Times New Roman" panose="02020603050405020304" pitchFamily="18" charset="0"/>
              </a:rPr>
              <a:t>acasă</a:t>
            </a:r>
            <a:r>
              <a:rPr lang="en-US" sz="1800" b="0" i="1" dirty="0">
                <a:solidFill>
                  <a:schemeClr val="tx1"/>
                </a:solidFill>
                <a:effectLst/>
                <a:latin typeface="Times New Roman" panose="02020603050405020304" pitchFamily="18" charset="0"/>
                <a:cs typeface="Times New Roman" panose="02020603050405020304" pitchFamily="18" charset="0"/>
              </a:rPr>
              <a:t>.</a:t>
            </a:r>
            <a:endParaRPr lang="en-US" sz="1800" i="1" dirty="0">
              <a:solidFill>
                <a:schemeClr val="tx1"/>
              </a:solidFill>
              <a:latin typeface="Times New Roman" panose="02020603050405020304" pitchFamily="18" charset="0"/>
              <a:cs typeface="Times New Roman" panose="02020603050405020304" pitchFamily="18" charset="0"/>
            </a:endParaRPr>
          </a:p>
        </p:txBody>
      </p:sp>
      <p:pic>
        <p:nvPicPr>
          <p:cNvPr id="5" name="Substituent conținut 4">
            <a:extLst>
              <a:ext uri="{FF2B5EF4-FFF2-40B4-BE49-F238E27FC236}">
                <a16:creationId xmlns:a16="http://schemas.microsoft.com/office/drawing/2014/main" id="{00BD8DD7-4E95-3C1F-1921-B8681400BD0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800015" y="1003176"/>
            <a:ext cx="2032454" cy="21188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ine 5">
            <a:extLst>
              <a:ext uri="{FF2B5EF4-FFF2-40B4-BE49-F238E27FC236}">
                <a16:creationId xmlns:a16="http://schemas.microsoft.com/office/drawing/2014/main" id="{1079D99C-B7E7-7DFE-6482-BD0D4FFA4A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20218" y="3429000"/>
            <a:ext cx="2388094" cy="22669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ine 6">
            <a:extLst>
              <a:ext uri="{FF2B5EF4-FFF2-40B4-BE49-F238E27FC236}">
                <a16:creationId xmlns:a16="http://schemas.microsoft.com/office/drawing/2014/main" id="{9FD9B7AA-03D7-263A-223F-FC68919F2D1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10572" y="1003176"/>
            <a:ext cx="2388095" cy="21188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ine 2">
            <a:extLst>
              <a:ext uri="{FF2B5EF4-FFF2-40B4-BE49-F238E27FC236}">
                <a16:creationId xmlns:a16="http://schemas.microsoft.com/office/drawing/2014/main" id="{FCF2F6D0-2C97-7803-BC1F-709F0766995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00870" y="5469466"/>
            <a:ext cx="1603514" cy="708570"/>
          </a:xfrm>
          <a:prstGeom prst="rect">
            <a:avLst/>
          </a:prstGeom>
          <a:noFill/>
          <a:ln>
            <a:noFill/>
          </a:ln>
        </p:spPr>
      </p:pic>
      <p:pic>
        <p:nvPicPr>
          <p:cNvPr id="8" name="Picture 3" descr="erasmus-logo - Essenia UETP - ente di formazione accreditato presso la ...">
            <a:extLst>
              <a:ext uri="{FF2B5EF4-FFF2-40B4-BE49-F238E27FC236}">
                <a16:creationId xmlns:a16="http://schemas.microsoft.com/office/drawing/2014/main" id="{99F12014-2BF2-78D8-0DD8-DD878A2DBC1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62532" y="1242707"/>
            <a:ext cx="1118587" cy="435006"/>
          </a:xfrm>
          <a:prstGeom prst="rect">
            <a:avLst/>
          </a:prstGeom>
          <a:noFill/>
          <a:ln>
            <a:noFill/>
          </a:ln>
        </p:spPr>
      </p:pic>
      <p:pic>
        <p:nvPicPr>
          <p:cNvPr id="9" name="Imagine 8">
            <a:extLst>
              <a:ext uri="{FF2B5EF4-FFF2-40B4-BE49-F238E27FC236}">
                <a16:creationId xmlns:a16="http://schemas.microsoft.com/office/drawing/2014/main" id="{E67CCC75-8571-55B5-6EA1-5E8028B0761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51269" y="3299791"/>
            <a:ext cx="2166296" cy="22669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93188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A60EB71-5F70-9BCD-F605-FC4DF7DCD11C}"/>
              </a:ext>
            </a:extLst>
          </p:cNvPr>
          <p:cNvSpPr>
            <a:spLocks noGrp="1"/>
          </p:cNvSpPr>
          <p:nvPr>
            <p:ph type="title"/>
          </p:nvPr>
        </p:nvSpPr>
        <p:spPr>
          <a:xfrm>
            <a:off x="1389586" y="1031145"/>
            <a:ext cx="9601196" cy="1303867"/>
          </a:xfrm>
        </p:spPr>
        <p:txBody>
          <a:bodyPr>
            <a:normAutofit/>
          </a:bodyPr>
          <a:lstStyle/>
          <a:p>
            <a:r>
              <a:rPr lang="ro-RO" sz="3200" b="1" i="1" dirty="0">
                <a:solidFill>
                  <a:srgbClr val="0070C0"/>
                </a:solidFill>
                <a:latin typeface="Times New Roman" panose="02020603050405020304" pitchFamily="18" charset="0"/>
                <a:cs typeface="Times New Roman" panose="02020603050405020304" pitchFamily="18" charset="0"/>
              </a:rPr>
              <a:t>COMPETENȚE DOBÂNDITE ÎN URMA PARTICIPĂRII LA CURS      </a:t>
            </a:r>
            <a:endParaRPr lang="en-US" sz="3200" b="1" i="1" dirty="0">
              <a:solidFill>
                <a:srgbClr val="0070C0"/>
              </a:solidFill>
            </a:endParaRPr>
          </a:p>
        </p:txBody>
      </p:sp>
      <p:sp>
        <p:nvSpPr>
          <p:cNvPr id="4" name="Substituent conținut 3">
            <a:extLst>
              <a:ext uri="{FF2B5EF4-FFF2-40B4-BE49-F238E27FC236}">
                <a16:creationId xmlns:a16="http://schemas.microsoft.com/office/drawing/2014/main" id="{128D33D8-17DE-69C5-A477-D0FA67E3FF5F}"/>
              </a:ext>
            </a:extLst>
          </p:cNvPr>
          <p:cNvSpPr>
            <a:spLocks noGrp="1"/>
          </p:cNvSpPr>
          <p:nvPr>
            <p:ph sz="half" idx="2"/>
          </p:nvPr>
        </p:nvSpPr>
        <p:spPr>
          <a:xfrm>
            <a:off x="1152939" y="2796209"/>
            <a:ext cx="9837843" cy="2944506"/>
          </a:xfrm>
        </p:spPr>
        <p:txBody>
          <a:bodyPr>
            <a:normAutofit fontScale="77500" lnSpcReduction="20000"/>
          </a:bodyPr>
          <a:lstStyle/>
          <a:p>
            <a:pPr marL="0" indent="0">
              <a:buNone/>
            </a:pPr>
            <a:r>
              <a:rPr lang="ro-RO" sz="2600" b="0" i="0" dirty="0">
                <a:solidFill>
                  <a:schemeClr val="accent4">
                    <a:lumMod val="50000"/>
                  </a:schemeClr>
                </a:solidFill>
                <a:effectLst/>
                <a:latin typeface="Bahnschrift" panose="020B0502040204020203" pitchFamily="34" charset="0"/>
                <a:cs typeface="Times New Roman" panose="02020603050405020304" pitchFamily="18" charset="0"/>
              </a:rPr>
              <a:t>      </a:t>
            </a:r>
            <a:r>
              <a:rPr lang="ro-RO" sz="2600" b="0" i="0" u="sng" dirty="0">
                <a:solidFill>
                  <a:schemeClr val="accent4">
                    <a:lumMod val="50000"/>
                  </a:schemeClr>
                </a:solidFill>
                <a:effectLst/>
                <a:latin typeface="Times New Roman" panose="02020603050405020304" pitchFamily="18" charset="0"/>
                <a:cs typeface="Times New Roman" panose="02020603050405020304" pitchFamily="18" charset="0"/>
              </a:rPr>
              <a:t>În urma participării la curs, cadrele didactice și-au îmbunătățit competențe, precum</a:t>
            </a:r>
            <a:r>
              <a:rPr lang="ro-RO" sz="2600" b="0" i="0" dirty="0">
                <a:solidFill>
                  <a:schemeClr val="accent4">
                    <a:lumMod val="50000"/>
                  </a:schemeClr>
                </a:solidFill>
                <a:effectLst/>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ro-RO" sz="2600" dirty="0">
                <a:solidFill>
                  <a:schemeClr val="accent4">
                    <a:lumMod val="50000"/>
                  </a:schemeClr>
                </a:solidFill>
                <a:latin typeface="Times New Roman" panose="02020603050405020304" pitchFamily="18" charset="0"/>
                <a:cs typeface="Times New Roman" panose="02020603050405020304" pitchFamily="18" charset="0"/>
              </a:rPr>
              <a:t>Capacitatea de a </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recun</a:t>
            </a:r>
            <a:r>
              <a:rPr lang="ro-RO" sz="2600" b="0" i="0" dirty="0" err="1">
                <a:solidFill>
                  <a:schemeClr val="accent4">
                    <a:lumMod val="50000"/>
                  </a:schemeClr>
                </a:solidFill>
                <a:effectLst/>
                <a:latin typeface="Times New Roman" panose="02020603050405020304" pitchFamily="18" charset="0"/>
                <a:cs typeface="Times New Roman" panose="02020603050405020304" pitchFamily="18" charset="0"/>
              </a:rPr>
              <a:t>oaște</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nevoile</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temerile</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și</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așteptările</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elevilor</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și</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familiilor</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pentru</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construi</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un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mediu</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sigur</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și</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de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sprijin</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a:t>
            </a:r>
            <a:endParaRPr lang="ro-RO" sz="2600" b="0" i="0" dirty="0">
              <a:solidFill>
                <a:schemeClr val="accent4">
                  <a:lumMod val="50000"/>
                </a:schemeClr>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o-RO" sz="2600" dirty="0">
                <a:solidFill>
                  <a:schemeClr val="accent4">
                    <a:lumMod val="50000"/>
                  </a:schemeClr>
                </a:solidFill>
                <a:latin typeface="Times New Roman" panose="02020603050405020304" pitchFamily="18" charset="0"/>
                <a:cs typeface="Times New Roman" panose="02020603050405020304" pitchFamily="18" charset="0"/>
              </a:rPr>
              <a:t>C</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onști</a:t>
            </a:r>
            <a:r>
              <a:rPr lang="ro-RO" sz="2600" dirty="0" err="1">
                <a:solidFill>
                  <a:schemeClr val="accent4">
                    <a:lumMod val="50000"/>
                  </a:schemeClr>
                </a:solidFill>
                <a:latin typeface="Times New Roman" panose="02020603050405020304" pitchFamily="18" charset="0"/>
                <a:cs typeface="Times New Roman" panose="02020603050405020304" pitchFamily="18" charset="0"/>
              </a:rPr>
              <a:t>enti</a:t>
            </a:r>
            <a:r>
              <a:rPr lang="ro-RO" sz="2600" b="0" i="0" dirty="0" err="1">
                <a:solidFill>
                  <a:schemeClr val="accent4">
                    <a:lumMod val="50000"/>
                  </a:schemeClr>
                </a:solidFill>
                <a:effectLst/>
                <a:latin typeface="Times New Roman" panose="02020603050405020304" pitchFamily="18" charset="0"/>
                <a:cs typeface="Times New Roman" panose="02020603050405020304" pitchFamily="18" charset="0"/>
              </a:rPr>
              <a:t>zarea</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ro-RO" sz="2600" b="0" i="0" dirty="0">
                <a:solidFill>
                  <a:schemeClr val="accent4">
                    <a:lumMod val="50000"/>
                  </a:schemeClr>
                </a:solidFill>
                <a:effectLst/>
                <a:latin typeface="Times New Roman" panose="02020603050405020304" pitchFamily="18" charset="0"/>
                <a:cs typeface="Times New Roman" panose="02020603050405020304" pitchFamily="18" charset="0"/>
              </a:rPr>
              <a:t>importanței</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rolului</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profesorului</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având</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o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poziție</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clară</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pentru</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 de</a:t>
            </a:r>
            <a:r>
              <a:rPr lang="ro-RO" sz="2600" b="0" i="0" dirty="0" err="1">
                <a:solidFill>
                  <a:schemeClr val="accent4">
                    <a:lumMod val="50000"/>
                  </a:schemeClr>
                </a:solidFill>
                <a:effectLst/>
                <a:latin typeface="Times New Roman" panose="02020603050405020304" pitchFamily="18" charset="0"/>
                <a:cs typeface="Times New Roman" panose="02020603050405020304" pitchFamily="18" charset="0"/>
              </a:rPr>
              <a:t>zvolta</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orice</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influență</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constructivă</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a:t>
            </a:r>
            <a:endParaRPr lang="ro-RO" sz="2600" b="0" i="0" dirty="0">
              <a:solidFill>
                <a:schemeClr val="accent4">
                  <a:lumMod val="50000"/>
                </a:schemeClr>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o-RO" sz="2600" dirty="0">
                <a:solidFill>
                  <a:schemeClr val="accent4">
                    <a:lumMod val="50000"/>
                  </a:schemeClr>
                </a:solidFill>
                <a:latin typeface="Times New Roman" panose="02020603050405020304" pitchFamily="18" charset="0"/>
                <a:cs typeface="Times New Roman" panose="02020603050405020304" pitchFamily="18" charset="0"/>
              </a:rPr>
              <a:t>Î</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mbunătățirea</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abilităților</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de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comunicare</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asertivă</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abilității</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de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parafrazare</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comunicare</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verbală</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și</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nonverbală</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ro-RO" sz="2600" b="0" i="0" dirty="0">
                <a:solidFill>
                  <a:schemeClr val="accent4">
                    <a:lumMod val="50000"/>
                  </a:schemeClr>
                </a:solidFill>
                <a:effectLst/>
                <a:latin typeface="Times New Roman" panose="02020603050405020304" pitchFamily="18" charset="0"/>
                <a:cs typeface="Times New Roman" panose="02020603050405020304" pitchFamily="18" charset="0"/>
              </a:rPr>
              <a:t>.</a:t>
            </a:r>
          </a:p>
          <a:p>
            <a:pPr algn="l">
              <a:buFont typeface="Wingdings" panose="05000000000000000000" pitchFamily="2" charset="2"/>
              <a:buChar char="Ø"/>
            </a:pP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ro-RO" sz="2600" dirty="0">
                <a:solidFill>
                  <a:schemeClr val="accent4">
                    <a:lumMod val="50000"/>
                  </a:schemeClr>
                </a:solidFill>
                <a:latin typeface="Times New Roman" panose="02020603050405020304" pitchFamily="18" charset="0"/>
                <a:cs typeface="Times New Roman" panose="02020603050405020304" pitchFamily="18" charset="0"/>
              </a:rPr>
              <a:t>Î</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nțele</a:t>
            </a:r>
            <a:r>
              <a:rPr lang="ro-RO" sz="2600" b="0" i="0" dirty="0" err="1">
                <a:solidFill>
                  <a:schemeClr val="accent4">
                    <a:lumMod val="50000"/>
                  </a:schemeClr>
                </a:solidFill>
                <a:effectLst/>
                <a:latin typeface="Times New Roman" panose="02020603050405020304" pitchFamily="18" charset="0"/>
                <a:cs typeface="Times New Roman" panose="02020603050405020304" pitchFamily="18" charset="0"/>
              </a:rPr>
              <a:t>gerea</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și</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gestion</a:t>
            </a:r>
            <a:r>
              <a:rPr lang="ro-RO" sz="2600" b="0" i="0" dirty="0" err="1">
                <a:solidFill>
                  <a:schemeClr val="accent4">
                    <a:lumMod val="50000"/>
                  </a:schemeClr>
                </a:solidFill>
                <a:effectLst/>
                <a:latin typeface="Times New Roman" panose="02020603050405020304" pitchFamily="18" charset="0"/>
                <a:cs typeface="Times New Roman" panose="02020603050405020304" pitchFamily="18" charset="0"/>
              </a:rPr>
              <a:t>area</a:t>
            </a:r>
            <a:r>
              <a:rPr lang="ro-RO"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sentimentel</a:t>
            </a:r>
            <a:r>
              <a:rPr lang="ro-RO" sz="2600" b="0" i="0" dirty="0">
                <a:solidFill>
                  <a:schemeClr val="accent4">
                    <a:lumMod val="50000"/>
                  </a:schemeClr>
                </a:solidFill>
                <a:effectLst/>
                <a:latin typeface="Times New Roman" panose="02020603050405020304" pitchFamily="18" charset="0"/>
                <a:cs typeface="Times New Roman" panose="02020603050405020304" pitchFamily="18" charset="0"/>
              </a:rPr>
              <a:t>or</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ro-RO" sz="2600" b="0" i="0" dirty="0">
                <a:solidFill>
                  <a:schemeClr val="accent4">
                    <a:lumMod val="50000"/>
                  </a:schemeClr>
                </a:solidFill>
                <a:effectLst/>
                <a:latin typeface="Times New Roman" panose="02020603050405020304" pitchFamily="18" charset="0"/>
                <a:cs typeface="Times New Roman" panose="02020603050405020304" pitchFamily="18" charset="0"/>
              </a:rPr>
              <a:t>prin</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ascult</a:t>
            </a:r>
            <a:r>
              <a:rPr lang="ro-RO" sz="2600" b="0" i="0" dirty="0" err="1">
                <a:solidFill>
                  <a:schemeClr val="accent4">
                    <a:lumMod val="50000"/>
                  </a:schemeClr>
                </a:solidFill>
                <a:effectLst/>
                <a:latin typeface="Times New Roman" panose="02020603050405020304" pitchFamily="18" charset="0"/>
                <a:cs typeface="Times New Roman" panose="02020603050405020304" pitchFamily="18" charset="0"/>
              </a:rPr>
              <a:t>area</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elevi</a:t>
            </a:r>
            <a:r>
              <a:rPr lang="ro-RO" sz="2600" b="0" i="0" dirty="0">
                <a:solidFill>
                  <a:schemeClr val="accent4">
                    <a:lumMod val="50000"/>
                  </a:schemeClr>
                </a:solidFill>
                <a:effectLst/>
                <a:latin typeface="Times New Roman" panose="02020603050405020304" pitchFamily="18" charset="0"/>
                <a:cs typeface="Times New Roman" panose="02020603050405020304" pitchFamily="18" charset="0"/>
              </a:rPr>
              <a:t>lor</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și</a:t>
            </a:r>
            <a:r>
              <a:rPr lang="ro-RO" sz="2600" b="0" i="0" dirty="0">
                <a:solidFill>
                  <a:schemeClr val="accent4">
                    <a:lumMod val="50000"/>
                  </a:schemeClr>
                </a:solidFill>
                <a:effectLst/>
                <a:latin typeface="Times New Roman" panose="02020603050405020304" pitchFamily="18" charset="0"/>
                <a:cs typeface="Times New Roman" panose="02020603050405020304" pitchFamily="18" charset="0"/>
              </a:rPr>
              <a:t> a</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părinți</a:t>
            </a:r>
            <a:r>
              <a:rPr lang="ro-RO" sz="2600" b="0" i="0" dirty="0">
                <a:solidFill>
                  <a:schemeClr val="accent4">
                    <a:lumMod val="50000"/>
                  </a:schemeClr>
                </a:solidFill>
                <a:effectLst/>
                <a:latin typeface="Times New Roman" panose="02020603050405020304" pitchFamily="18" charset="0"/>
                <a:cs typeface="Times New Roman" panose="02020603050405020304" pitchFamily="18" charset="0"/>
              </a:rPr>
              <a:t>lor,</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ro-RO" sz="2600" b="0" i="0" dirty="0">
                <a:solidFill>
                  <a:schemeClr val="accent4">
                    <a:lumMod val="50000"/>
                  </a:schemeClr>
                </a:solidFill>
                <a:effectLst/>
                <a:latin typeface="Times New Roman" panose="02020603050405020304" pitchFamily="18" charset="0"/>
                <a:cs typeface="Times New Roman" panose="02020603050405020304" pitchFamily="18" charset="0"/>
              </a:rPr>
              <a:t>într-o interacțiune ce se</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concen</a:t>
            </a:r>
            <a:r>
              <a:rPr lang="ro-RO" sz="2600" b="0" i="0" dirty="0">
                <a:solidFill>
                  <a:schemeClr val="accent4">
                    <a:lumMod val="50000"/>
                  </a:schemeClr>
                </a:solidFill>
                <a:effectLst/>
                <a:latin typeface="Times New Roman" panose="02020603050405020304" pitchFamily="18" charset="0"/>
                <a:cs typeface="Times New Roman" panose="02020603050405020304" pitchFamily="18" charset="0"/>
              </a:rPr>
              <a:t>trează</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 pe </a:t>
            </a:r>
            <a:r>
              <a:rPr lang="en-US" sz="2600" b="0" i="0" dirty="0" err="1">
                <a:solidFill>
                  <a:schemeClr val="accent4">
                    <a:lumMod val="50000"/>
                  </a:schemeClr>
                </a:solidFill>
                <a:effectLst/>
                <a:latin typeface="Times New Roman" panose="02020603050405020304" pitchFamily="18" charset="0"/>
                <a:cs typeface="Times New Roman" panose="02020603050405020304" pitchFamily="18" charset="0"/>
              </a:rPr>
              <a:t>soluții</a:t>
            </a:r>
            <a:r>
              <a:rPr lang="en-US" sz="2600" b="0" i="0" dirty="0">
                <a:solidFill>
                  <a:schemeClr val="accent4">
                    <a:lumMod val="50000"/>
                  </a:schemeClr>
                </a:solidFill>
                <a:effectLst/>
                <a:latin typeface="Times New Roman" panose="02020603050405020304" pitchFamily="18" charset="0"/>
                <a:cs typeface="Times New Roman" panose="02020603050405020304" pitchFamily="18" charset="0"/>
              </a:rPr>
              <a:t>.</a:t>
            </a:r>
          </a:p>
          <a:p>
            <a:endParaRPr lang="en-US" b="0" i="0" dirty="0">
              <a:solidFill>
                <a:srgbClr val="60697B"/>
              </a:solidFill>
              <a:effectLst/>
              <a:latin typeface="Manrope"/>
            </a:endParaRPr>
          </a:p>
          <a:p>
            <a:endParaRPr lang="en-US" dirty="0"/>
          </a:p>
        </p:txBody>
      </p:sp>
      <p:pic>
        <p:nvPicPr>
          <p:cNvPr id="7" name="Picture 3" descr="erasmus-logo - Essenia UETP - ente di formazione accreditato presso la ...">
            <a:extLst>
              <a:ext uri="{FF2B5EF4-FFF2-40B4-BE49-F238E27FC236}">
                <a16:creationId xmlns:a16="http://schemas.microsoft.com/office/drawing/2014/main" id="{3F5F73E2-B612-B93B-0807-BA0B57FF317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66984" y="1726830"/>
            <a:ext cx="1118587" cy="435006"/>
          </a:xfrm>
          <a:prstGeom prst="rect">
            <a:avLst/>
          </a:prstGeom>
          <a:noFill/>
          <a:ln>
            <a:noFill/>
          </a:ln>
        </p:spPr>
      </p:pic>
      <p:pic>
        <p:nvPicPr>
          <p:cNvPr id="8" name="Imagine 7">
            <a:extLst>
              <a:ext uri="{FF2B5EF4-FFF2-40B4-BE49-F238E27FC236}">
                <a16:creationId xmlns:a16="http://schemas.microsoft.com/office/drawing/2014/main" id="{ACAAE3B2-B8EC-D93F-523B-A0098CC7E8F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293084" y="5473147"/>
            <a:ext cx="1603514" cy="585619"/>
          </a:xfrm>
          <a:prstGeom prst="rect">
            <a:avLst/>
          </a:prstGeom>
          <a:noFill/>
          <a:ln>
            <a:noFill/>
          </a:ln>
        </p:spPr>
      </p:pic>
    </p:spTree>
    <p:extLst>
      <p:ext uri="{BB962C8B-B14F-4D97-AF65-F5344CB8AC3E}">
        <p14:creationId xmlns:p14="http://schemas.microsoft.com/office/powerpoint/2010/main" val="3016326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86997FB-CB37-9F88-D93D-600C2B59F02C}"/>
              </a:ext>
            </a:extLst>
          </p:cNvPr>
          <p:cNvSpPr>
            <a:spLocks noGrp="1"/>
          </p:cNvSpPr>
          <p:nvPr>
            <p:ph type="title"/>
          </p:nvPr>
        </p:nvSpPr>
        <p:spPr>
          <a:xfrm>
            <a:off x="1295399" y="1351722"/>
            <a:ext cx="6241816" cy="809109"/>
          </a:xfrm>
        </p:spPr>
        <p:txBody>
          <a:bodyPr>
            <a:normAutofit fontScale="90000"/>
          </a:bodyPr>
          <a:lstStyle/>
          <a:p>
            <a:r>
              <a:rPr lang="ro-RO" b="1" i="1" dirty="0">
                <a:solidFill>
                  <a:srgbClr val="0070C0"/>
                </a:solidFill>
                <a:latin typeface="Times New Roman" panose="02020603050405020304" pitchFamily="18" charset="0"/>
                <a:cs typeface="Times New Roman" panose="02020603050405020304" pitchFamily="18" charset="0"/>
              </a:rPr>
              <a:t>EXPERIENȚE CULTURALE ȘI GASTRONOMICE</a:t>
            </a:r>
            <a:endParaRPr lang="en-US" b="1" i="1" dirty="0">
              <a:latin typeface="Times New Roman" panose="02020603050405020304" pitchFamily="18" charset="0"/>
              <a:cs typeface="Times New Roman" panose="02020603050405020304" pitchFamily="18" charset="0"/>
            </a:endParaRPr>
          </a:p>
        </p:txBody>
      </p:sp>
      <p:sp>
        <p:nvSpPr>
          <p:cNvPr id="4" name="Substituent text 3">
            <a:extLst>
              <a:ext uri="{FF2B5EF4-FFF2-40B4-BE49-F238E27FC236}">
                <a16:creationId xmlns:a16="http://schemas.microsoft.com/office/drawing/2014/main" id="{CA47432A-206A-AB95-2D5C-AAC84E80B377}"/>
              </a:ext>
            </a:extLst>
          </p:cNvPr>
          <p:cNvSpPr>
            <a:spLocks noGrp="1"/>
          </p:cNvSpPr>
          <p:nvPr>
            <p:ph type="body" sz="half" idx="2"/>
          </p:nvPr>
        </p:nvSpPr>
        <p:spPr>
          <a:xfrm>
            <a:off x="821635" y="2160831"/>
            <a:ext cx="6715580" cy="3948421"/>
          </a:xfrm>
        </p:spPr>
        <p:txBody>
          <a:bodyPr>
            <a:normAutofit fontScale="70000" lnSpcReduction="20000"/>
          </a:bodyPr>
          <a:lstStyle/>
          <a:p>
            <a:pPr algn="just">
              <a:spcAft>
                <a:spcPts val="0"/>
              </a:spcAft>
            </a:pPr>
            <a:r>
              <a:rPr lang="ro-RO" sz="2600" dirty="0">
                <a:latin typeface="Times New Roman" panose="02020603050405020304" pitchFamily="18" charset="0"/>
                <a:cs typeface="Times New Roman" panose="02020603050405020304" pitchFamily="18" charset="0"/>
              </a:rPr>
              <a:t>       Activitățile noastre de formare s-au împletit cu experiențele culturale și gastronomice ale tărâmului andaluz.</a:t>
            </a:r>
          </a:p>
          <a:p>
            <a:pPr algn="just"/>
            <a:r>
              <a:rPr lang="ro-RO" sz="2600" dirty="0">
                <a:latin typeface="Times New Roman" panose="02020603050405020304" pitchFamily="18" charset="0"/>
                <a:cs typeface="Times New Roman" panose="02020603050405020304" pitchFamily="18" charset="0"/>
              </a:rPr>
              <a:t>       Sevilla este capitala regiunii autonome Andaluzia și a provinciei Sevilla și este al patrulea oraș ca mărime din Spania. După o legendă, orașul a fost fondat de eroul grec </a:t>
            </a:r>
            <a:r>
              <a:rPr lang="ro-RO" sz="2600" dirty="0" err="1">
                <a:latin typeface="Times New Roman" panose="02020603050405020304" pitchFamily="18" charset="0"/>
                <a:cs typeface="Times New Roman" panose="02020603050405020304" pitchFamily="18" charset="0"/>
              </a:rPr>
              <a:t>Heracle</a:t>
            </a:r>
            <a:r>
              <a:rPr lang="ro-RO" sz="2600" dirty="0">
                <a:latin typeface="Times New Roman" panose="02020603050405020304" pitchFamily="18" charset="0"/>
                <a:cs typeface="Times New Roman" panose="02020603050405020304" pitchFamily="18" charset="0"/>
              </a:rPr>
              <a:t>.</a:t>
            </a:r>
          </a:p>
          <a:p>
            <a:pPr algn="just"/>
            <a:r>
              <a:rPr lang="ro-RO"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a:solidFill>
                  <a:srgbClr val="202122"/>
                </a:solidFill>
                <a:effectLst/>
                <a:latin typeface="Times New Roman" panose="02020603050405020304" pitchFamily="18" charset="0"/>
                <a:cs typeface="Times New Roman" panose="02020603050405020304" pitchFamily="18" charset="0"/>
              </a:rPr>
              <a:t>Sevilla </a:t>
            </a:r>
            <a:r>
              <a:rPr lang="en-US" sz="2600" b="0" i="0" dirty="0" err="1">
                <a:solidFill>
                  <a:srgbClr val="202122"/>
                </a:solidFill>
                <a:effectLst/>
                <a:latin typeface="Times New Roman" panose="02020603050405020304" pitchFamily="18" charset="0"/>
                <a:cs typeface="Times New Roman" panose="02020603050405020304" pitchFamily="18" charset="0"/>
              </a:rPr>
              <a:t>este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considerată</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centrul</a:t>
            </a:r>
            <a:r>
              <a:rPr lang="en-US" sz="2600" b="0" i="0" dirty="0">
                <a:solidFill>
                  <a:srgbClr val="202122"/>
                </a:solidFill>
                <a:effectLst/>
                <a:latin typeface="Times New Roman" panose="02020603050405020304" pitchFamily="18" charset="0"/>
                <a:cs typeface="Times New Roman" panose="02020603050405020304" pitchFamily="18" charset="0"/>
              </a:rPr>
              <a:t> artistic, cultural, </a:t>
            </a:r>
            <a:r>
              <a:rPr lang="en-US" sz="2600" b="0" i="0" dirty="0" err="1">
                <a:solidFill>
                  <a:srgbClr val="202122"/>
                </a:solidFill>
                <a:effectLst/>
                <a:latin typeface="Times New Roman" panose="02020603050405020304" pitchFamily="18" charset="0"/>
                <a:cs typeface="Times New Roman" panose="02020603050405020304" pitchFamily="18" charset="0"/>
              </a:rPr>
              <a:t>financiar</a:t>
            </a:r>
            <a:r>
              <a:rPr lang="en-US" sz="2600" b="0" i="0" dirty="0">
                <a:solidFill>
                  <a:srgbClr val="202122"/>
                </a:solidFill>
                <a:effectLst/>
                <a:latin typeface="Times New Roman" panose="02020603050405020304" pitchFamily="18" charset="0"/>
                <a:cs typeface="Times New Roman" panose="02020603050405020304" pitchFamily="18" charset="0"/>
              </a:rPr>
              <a:t>, economic </a:t>
            </a:r>
            <a:r>
              <a:rPr lang="en-US" sz="2600" b="0" i="0" dirty="0" err="1">
                <a:solidFill>
                  <a:srgbClr val="202122"/>
                </a:solidFill>
                <a:effectLst/>
                <a:latin typeface="Times New Roman" panose="02020603050405020304" pitchFamily="18" charset="0"/>
                <a:cs typeface="Times New Roman" panose="02020603050405020304" pitchFamily="18" charset="0"/>
              </a:rPr>
              <a:t>și</a:t>
            </a:r>
            <a:r>
              <a:rPr lang="en-US" sz="2600" b="0" i="0" dirty="0">
                <a:solidFill>
                  <a:srgbClr val="202122"/>
                </a:solidFill>
                <a:effectLst/>
                <a:latin typeface="Times New Roman" panose="02020603050405020304" pitchFamily="18" charset="0"/>
                <a:cs typeface="Times New Roman" panose="02020603050405020304" pitchFamily="18" charset="0"/>
              </a:rPr>
              <a:t> social al </a:t>
            </a:r>
            <a:r>
              <a:rPr lang="en-US" sz="2600" b="0" i="0" dirty="0" err="1">
                <a:solidFill>
                  <a:srgbClr val="202122"/>
                </a:solidFill>
                <a:effectLst/>
                <a:latin typeface="Times New Roman" panose="02020603050405020304" pitchFamily="18" charset="0"/>
                <a:cs typeface="Times New Roman" panose="02020603050405020304" pitchFamily="18" charset="0"/>
              </a:rPr>
              <a:t>sudului</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Spaniei</a:t>
            </a:r>
            <a:r>
              <a:rPr lang="en-US" sz="2600" b="0" i="0" dirty="0">
                <a:solidFill>
                  <a:srgbClr val="202122"/>
                </a:solidFill>
                <a:effectLst/>
                <a:latin typeface="Times New Roman" panose="02020603050405020304" pitchFamily="18" charset="0"/>
                <a:cs typeface="Times New Roman" panose="02020603050405020304" pitchFamily="18" charset="0"/>
              </a:rPr>
              <a:t>.</a:t>
            </a:r>
            <a:endParaRPr lang="ro-RO" sz="2600" b="0" i="0" dirty="0">
              <a:solidFill>
                <a:srgbClr val="202122"/>
              </a:solidFill>
              <a:effectLst/>
              <a:latin typeface="Times New Roman" panose="02020603050405020304" pitchFamily="18" charset="0"/>
              <a:cs typeface="Times New Roman" panose="02020603050405020304" pitchFamily="18" charset="0"/>
            </a:endParaRPr>
          </a:p>
          <a:p>
            <a:pPr algn="just"/>
            <a:r>
              <a:rPr lang="ro-RO"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Interesante</a:t>
            </a:r>
            <a:r>
              <a:rPr lang="en-US" sz="2600" b="0" i="0" dirty="0">
                <a:solidFill>
                  <a:srgbClr val="202122"/>
                </a:solidFill>
                <a:effectLst/>
                <a:latin typeface="Times New Roman" panose="02020603050405020304" pitchFamily="18" charset="0"/>
                <a:cs typeface="Times New Roman" panose="02020603050405020304" pitchFamily="18" charset="0"/>
              </a:rPr>
              <a:t> sunt </a:t>
            </a:r>
            <a:r>
              <a:rPr lang="en-US" sz="2600" b="0" i="0" dirty="0" err="1">
                <a:solidFill>
                  <a:srgbClr val="202122"/>
                </a:solidFill>
                <a:effectLst/>
                <a:latin typeface="Times New Roman" panose="02020603050405020304" pitchFamily="18" charset="0"/>
                <a:cs typeface="Times New Roman" panose="02020603050405020304" pitchFamily="18" charset="0"/>
              </a:rPr>
              <a:t>numeroasele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obiective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turistice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monumente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parcuri</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grădini</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biserici</a:t>
            </a:r>
            <a:r>
              <a:rPr lang="en-US" sz="2600" b="0" i="0" dirty="0">
                <a:solidFill>
                  <a:srgbClr val="202122"/>
                </a:solidFill>
                <a:effectLst/>
                <a:latin typeface="Times New Roman" panose="02020603050405020304" pitchFamily="18" charset="0"/>
                <a:cs typeface="Times New Roman" panose="02020603050405020304" pitchFamily="18" charset="0"/>
              </a:rPr>
              <a:t> etc.). </a:t>
            </a:r>
            <a:r>
              <a:rPr lang="en-US" sz="2600" b="0" i="0" dirty="0" err="1">
                <a:solidFill>
                  <a:srgbClr val="202122"/>
                </a:solidFill>
                <a:effectLst/>
                <a:latin typeface="Times New Roman" panose="02020603050405020304" pitchFamily="18" charset="0"/>
                <a:cs typeface="Times New Roman" panose="02020603050405020304" pitchFamily="18" charset="0"/>
              </a:rPr>
              <a:t>Printre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monumentele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cele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mai</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faimoase</a:t>
            </a:r>
            <a:r>
              <a:rPr lang="en-US" sz="2600" b="0" i="0" dirty="0">
                <a:solidFill>
                  <a:srgbClr val="202122"/>
                </a:solidFill>
                <a:effectLst/>
                <a:latin typeface="Times New Roman" panose="02020603050405020304" pitchFamily="18" charset="0"/>
                <a:cs typeface="Times New Roman" panose="02020603050405020304" pitchFamily="18" charset="0"/>
              </a:rPr>
              <a:t> se </a:t>
            </a:r>
            <a:r>
              <a:rPr lang="en-US" sz="2600" b="0" i="0" dirty="0" err="1">
                <a:solidFill>
                  <a:srgbClr val="202122"/>
                </a:solidFill>
                <a:effectLst/>
                <a:latin typeface="Times New Roman" panose="02020603050405020304" pitchFamily="18" charset="0"/>
                <a:cs typeface="Times New Roman" panose="02020603050405020304" pitchFamily="18" charset="0"/>
              </a:rPr>
              <a:t>numără</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strike="noStrike" dirty="0">
                <a:solidFill>
                  <a:schemeClr val="accent1">
                    <a:lumMod val="75000"/>
                  </a:schemeClr>
                </a:solidFill>
                <a:effectLst/>
                <a:latin typeface="Times New Roman" panose="02020603050405020304" pitchFamily="18" charset="0"/>
                <a:cs typeface="Times New Roman" panose="02020603050405020304" pitchFamily="18" charset="0"/>
                <a:hlinkClick r:id="rId2" tooltip="Giralda — pagină inexistentă">
                  <a:extLst>
                    <a:ext uri="{A12FA001-AC4F-418D-AE19-62706E023703}">
                      <ahyp:hlinkClr xmlns:ahyp="http://schemas.microsoft.com/office/drawing/2018/hyperlinkcolor" val="tx"/>
                    </a:ext>
                  </a:extLst>
                </a:hlinkClick>
              </a:rPr>
              <a:t>Giralda</a:t>
            </a:r>
            <a:r>
              <a:rPr lang="en-US" sz="2600" b="0" i="0"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1">
                    <a:lumMod val="75000"/>
                  </a:schemeClr>
                </a:solidFill>
                <a:effectLst/>
                <a:latin typeface="Times New Roman" panose="02020603050405020304" pitchFamily="18" charset="0"/>
                <a:cs typeface="Times New Roman" panose="02020603050405020304" pitchFamily="18" charset="0"/>
              </a:rPr>
              <a:t>Clopotul</a:t>
            </a:r>
            <a:r>
              <a:rPr lang="en-US" sz="2600" b="0" i="0"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1">
                    <a:lumMod val="75000"/>
                  </a:schemeClr>
                </a:solidFill>
                <a:effectLst/>
                <a:latin typeface="Times New Roman" panose="02020603050405020304" pitchFamily="18" charset="0"/>
                <a:cs typeface="Times New Roman" panose="02020603050405020304" pitchFamily="18" charset="0"/>
              </a:rPr>
              <a:t>Catedralei</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și</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chemeClr val="accent1">
                    <a:lumMod val="75000"/>
                  </a:schemeClr>
                </a:solidFill>
                <a:effectLst/>
                <a:latin typeface="Times New Roman" panose="02020603050405020304" pitchFamily="18" charset="0"/>
                <a:cs typeface="Times New Roman" panose="02020603050405020304" pitchFamily="18" charset="0"/>
              </a:rPr>
              <a:t>Turnul</a:t>
            </a:r>
            <a:r>
              <a:rPr lang="en-US" sz="2600" b="0" i="0" dirty="0">
                <a:solidFill>
                  <a:schemeClr val="accent1">
                    <a:lumMod val="75000"/>
                  </a:schemeClr>
                </a:solidFill>
                <a:effectLst/>
                <a:latin typeface="Times New Roman" panose="02020603050405020304" pitchFamily="18" charset="0"/>
                <a:cs typeface="Times New Roman" panose="02020603050405020304" pitchFamily="18" charset="0"/>
              </a:rPr>
              <a:t> de Aur</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Cartierul</a:t>
            </a:r>
            <a:r>
              <a:rPr lang="en-US" sz="2600" b="0" i="0" dirty="0">
                <a:solidFill>
                  <a:srgbClr val="202122"/>
                </a:solidFill>
                <a:effectLst/>
                <a:latin typeface="Times New Roman" panose="02020603050405020304" pitchFamily="18" charset="0"/>
                <a:cs typeface="Times New Roman" panose="02020603050405020304" pitchFamily="18" charset="0"/>
              </a:rPr>
              <a:t> Triana </a:t>
            </a:r>
            <a:r>
              <a:rPr lang="en-US" sz="2600" b="0" i="0" dirty="0" err="1">
                <a:solidFill>
                  <a:srgbClr val="202122"/>
                </a:solidFill>
                <a:effectLst/>
                <a:latin typeface="Times New Roman" panose="02020603050405020304" pitchFamily="18" charset="0"/>
                <a:cs typeface="Times New Roman" panose="02020603050405020304" pitchFamily="18" charset="0"/>
              </a:rPr>
              <a:t>este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unul</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dintre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cele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mai</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cunoscute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cartiere</a:t>
            </a:r>
            <a:r>
              <a:rPr lang="en-US" sz="2600" b="0" i="0" dirty="0">
                <a:solidFill>
                  <a:srgbClr val="202122"/>
                </a:solidFill>
                <a:effectLst/>
                <a:latin typeface="Times New Roman" panose="02020603050405020304" pitchFamily="18" charset="0"/>
                <a:cs typeface="Times New Roman" panose="02020603050405020304" pitchFamily="18" charset="0"/>
              </a:rPr>
              <a:t> ale </a:t>
            </a:r>
            <a:r>
              <a:rPr lang="en-US" sz="2600" b="0" i="0" dirty="0" err="1">
                <a:solidFill>
                  <a:srgbClr val="202122"/>
                </a:solidFill>
                <a:effectLst/>
                <a:latin typeface="Times New Roman" panose="02020603050405020304" pitchFamily="18" charset="0"/>
                <a:cs typeface="Times New Roman" panose="02020603050405020304" pitchFamily="18" charset="0"/>
              </a:rPr>
              <a:t>Sevil</a:t>
            </a:r>
            <a:r>
              <a:rPr lang="ro-RO" sz="2600" b="0" i="0" dirty="0">
                <a:solidFill>
                  <a:srgbClr val="202122"/>
                </a:solidFill>
                <a:effectLst/>
                <a:latin typeface="Times New Roman" panose="02020603050405020304" pitchFamily="18" charset="0"/>
                <a:cs typeface="Times New Roman" panose="02020603050405020304" pitchFamily="18" charset="0"/>
              </a:rPr>
              <a:t>l</a:t>
            </a:r>
            <a:r>
              <a:rPr lang="en-US" sz="2600" b="0" i="0" dirty="0" err="1">
                <a:solidFill>
                  <a:srgbClr val="202122"/>
                </a:solidFill>
                <a:effectLst/>
                <a:latin typeface="Times New Roman" panose="02020603050405020304" pitchFamily="18" charset="0"/>
                <a:cs typeface="Times New Roman" panose="02020603050405020304" pitchFamily="18" charset="0"/>
              </a:rPr>
              <a:t>ei</a:t>
            </a:r>
            <a:r>
              <a:rPr lang="en-US" sz="2600" b="0" i="0" dirty="0">
                <a:solidFill>
                  <a:srgbClr val="202122"/>
                </a:solidFill>
                <a:effectLst/>
                <a:latin typeface="Times New Roman" panose="02020603050405020304" pitchFamily="18" charset="0"/>
                <a:cs typeface="Times New Roman" panose="02020603050405020304" pitchFamily="18" charset="0"/>
              </a:rPr>
              <a:t>.</a:t>
            </a:r>
            <a:r>
              <a:rPr lang="ro-RO" sz="2600" dirty="0">
                <a:solidFill>
                  <a:srgbClr val="202122"/>
                </a:solidFill>
                <a:latin typeface="Times New Roman" panose="02020603050405020304" pitchFamily="18" charset="0"/>
                <a:cs typeface="Times New Roman" panose="02020603050405020304" pitchFamily="18" charset="0"/>
              </a:rPr>
              <a:t> </a:t>
            </a:r>
            <a:r>
              <a:rPr lang="en-US" sz="2600" b="0" i="0" u="sng" dirty="0" err="1">
                <a:solidFill>
                  <a:schemeClr val="accent1">
                    <a:lumMod val="75000"/>
                  </a:schemeClr>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Catedrala</a:t>
            </a:r>
            <a:r>
              <a:rPr lang="en-US" sz="2600" b="0" i="0" u="sng" dirty="0">
                <a:solidFill>
                  <a:schemeClr val="accent1">
                    <a:lumMod val="75000"/>
                  </a:schemeClr>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 din Sevilla</a:t>
            </a:r>
            <a:r>
              <a:rPr lang="en-US" sz="2600" b="0" i="0"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1">
                    <a:lumMod val="75000"/>
                  </a:schemeClr>
                </a:solidFill>
                <a:effectLst/>
                <a:latin typeface="Times New Roman" panose="02020603050405020304" pitchFamily="18" charset="0"/>
                <a:cs typeface="Times New Roman" panose="02020603050405020304" pitchFamily="18" charset="0"/>
              </a:rPr>
              <a:t>palatul</a:t>
            </a:r>
            <a:r>
              <a:rPr lang="en-US" sz="2600" b="0" i="0"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1">
                    <a:lumMod val="75000"/>
                  </a:schemeClr>
                </a:solidFill>
                <a:effectLst/>
                <a:latin typeface="Times New Roman" panose="02020603050405020304" pitchFamily="18" charset="0"/>
                <a:cs typeface="Times New Roman" panose="02020603050405020304" pitchFamily="18" charset="0"/>
              </a:rPr>
              <a:t>Alcázar</a:t>
            </a:r>
            <a:r>
              <a:rPr lang="en-US" sz="2600" b="0" i="0"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sz="2600" b="0" i="1" dirty="0">
                <a:solidFill>
                  <a:schemeClr val="accent1">
                    <a:lumMod val="75000"/>
                  </a:schemeClr>
                </a:solidFill>
                <a:effectLst/>
                <a:latin typeface="Times New Roman" panose="02020603050405020304" pitchFamily="18" charset="0"/>
                <a:cs typeface="Times New Roman" panose="02020603050405020304" pitchFamily="18" charset="0"/>
              </a:rPr>
              <a:t>Real </a:t>
            </a:r>
            <a:r>
              <a:rPr lang="en-US" sz="2600" b="0" i="1" dirty="0" err="1">
                <a:solidFill>
                  <a:schemeClr val="accent1">
                    <a:lumMod val="75000"/>
                  </a:schemeClr>
                </a:solidFill>
                <a:effectLst/>
                <a:latin typeface="Times New Roman" panose="02020603050405020304" pitchFamily="18" charset="0"/>
                <a:cs typeface="Times New Roman" panose="02020603050405020304" pitchFamily="18" charset="0"/>
              </a:rPr>
              <a:t>Alcázar</a:t>
            </a:r>
            <a:r>
              <a:rPr lang="en-US" sz="2600" b="0" i="1" dirty="0">
                <a:solidFill>
                  <a:schemeClr val="accent1">
                    <a:lumMod val="75000"/>
                  </a:schemeClr>
                </a:solidFill>
                <a:effectLst/>
                <a:latin typeface="Times New Roman" panose="02020603050405020304" pitchFamily="18" charset="0"/>
                <a:cs typeface="Times New Roman" panose="02020603050405020304" pitchFamily="18" charset="0"/>
              </a:rPr>
              <a:t> de Sevilla</a:t>
            </a:r>
            <a:r>
              <a:rPr lang="en-US" sz="2600" b="0" i="0"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1">
                    <a:lumMod val="75000"/>
                  </a:schemeClr>
                </a:solidFill>
                <a:effectLst/>
                <a:latin typeface="Times New Roman" panose="02020603050405020304" pitchFamily="18" charset="0"/>
                <a:cs typeface="Times New Roman" panose="02020603050405020304" pitchFamily="18" charset="0"/>
              </a:rPr>
              <a:t>și</a:t>
            </a:r>
            <a:r>
              <a:rPr lang="en-US" sz="2600" b="0" i="0" dirty="0">
                <a:solidFill>
                  <a:schemeClr val="accent1">
                    <a:lumMod val="75000"/>
                  </a:schemeClr>
                </a:solidFill>
                <a:effectLst/>
                <a:latin typeface="Times New Roman" panose="02020603050405020304" pitchFamily="18" charset="0"/>
                <a:cs typeface="Times New Roman" panose="02020603050405020304" pitchFamily="18" charset="0"/>
              </a:rPr>
              <a:t> </a:t>
            </a:r>
            <a:r>
              <a:rPr lang="ro-RO" sz="2600" b="0" i="0"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sz="2600" b="0" i="0" dirty="0" err="1">
                <a:solidFill>
                  <a:schemeClr val="accent1">
                    <a:lumMod val="75000"/>
                  </a:schemeClr>
                </a:solidFill>
                <a:effectLst/>
                <a:latin typeface="Times New Roman" panose="02020603050405020304" pitchFamily="18" charset="0"/>
                <a:cs typeface="Times New Roman" panose="02020603050405020304" pitchFamily="18" charset="0"/>
              </a:rPr>
              <a:t>Archivo</a:t>
            </a:r>
            <a:r>
              <a:rPr lang="en-US" sz="2600" b="0" i="0" dirty="0">
                <a:solidFill>
                  <a:schemeClr val="accent1">
                    <a:lumMod val="75000"/>
                  </a:schemeClr>
                </a:solidFill>
                <a:effectLst/>
                <a:latin typeface="Times New Roman" panose="02020603050405020304" pitchFamily="18" charset="0"/>
                <a:cs typeface="Times New Roman" panose="02020603050405020304" pitchFamily="18" charset="0"/>
              </a:rPr>
              <a:t> General de Indias</a:t>
            </a:r>
            <a:r>
              <a:rPr lang="ro-RO" sz="2600" b="0" i="0" dirty="0">
                <a:solidFill>
                  <a:schemeClr val="accent1">
                    <a:lumMod val="75000"/>
                  </a:schemeClr>
                </a:solidFill>
                <a:effectLst/>
                <a:latin typeface="Times New Roman" panose="02020603050405020304" pitchFamily="18" charset="0"/>
                <a:cs typeface="Times New Roman" panose="02020603050405020304" pitchFamily="18" charset="0"/>
              </a:rPr>
              <a:t> </a:t>
            </a:r>
            <a:r>
              <a:rPr lang="en-US" sz="2600" b="0" i="0" dirty="0">
                <a:solidFill>
                  <a:srgbClr val="202122"/>
                </a:solidFill>
                <a:effectLst/>
                <a:latin typeface="Times New Roman" panose="02020603050405020304" pitchFamily="18" charset="0"/>
                <a:cs typeface="Times New Roman" panose="02020603050405020304" pitchFamily="18" charset="0"/>
              </a:rPr>
              <a:t> din Sevilla au </a:t>
            </a:r>
            <a:r>
              <a:rPr lang="en-US" sz="2600" b="0" i="0" dirty="0" err="1">
                <a:solidFill>
                  <a:srgbClr val="202122"/>
                </a:solidFill>
                <a:effectLst/>
                <a:latin typeface="Times New Roman" panose="02020603050405020304" pitchFamily="18" charset="0"/>
                <a:cs typeface="Times New Roman" panose="02020603050405020304" pitchFamily="18" charset="0"/>
              </a:rPr>
              <a:t>fost</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înscrise</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în</a:t>
            </a:r>
            <a:r>
              <a:rPr lang="en-US" sz="2600" b="0" i="0" dirty="0">
                <a:solidFill>
                  <a:srgbClr val="202122"/>
                </a:solidFill>
                <a:effectLst/>
                <a:latin typeface="Times New Roman" panose="02020603050405020304" pitchFamily="18" charset="0"/>
                <a:cs typeface="Times New Roman" panose="02020603050405020304" pitchFamily="18" charset="0"/>
              </a:rPr>
              <a:t> </a:t>
            </a:r>
            <a:r>
              <a:rPr lang="en-US" sz="2600" b="0" i="0" dirty="0" err="1">
                <a:solidFill>
                  <a:srgbClr val="202122"/>
                </a:solidFill>
                <a:effectLst/>
                <a:latin typeface="Times New Roman" panose="02020603050405020304" pitchFamily="18" charset="0"/>
                <a:cs typeface="Times New Roman" panose="02020603050405020304" pitchFamily="18" charset="0"/>
              </a:rPr>
              <a:t>anul</a:t>
            </a:r>
            <a:r>
              <a:rPr lang="ro-RO" sz="2600" b="0" i="0" dirty="0">
                <a:solidFill>
                  <a:srgbClr val="202122"/>
                </a:solidFill>
                <a:effectLst/>
                <a:latin typeface="Times New Roman" panose="02020603050405020304" pitchFamily="18" charset="0"/>
                <a:cs typeface="Times New Roman" panose="02020603050405020304" pitchFamily="18" charset="0"/>
              </a:rPr>
              <a:t> 1987 pe lista patrimoniului cultural mondial UNESCO</a:t>
            </a:r>
            <a:endParaRPr lang="ro-RO" sz="2600" dirty="0">
              <a:latin typeface="Times New Roman" panose="02020603050405020304" pitchFamily="18" charset="0"/>
              <a:cs typeface="Times New Roman" panose="02020603050405020304" pitchFamily="18" charset="0"/>
            </a:endParaRPr>
          </a:p>
          <a:p>
            <a:pPr algn="l"/>
            <a:endParaRPr lang="ro-RO" dirty="0"/>
          </a:p>
          <a:p>
            <a:pPr algn="l"/>
            <a:endParaRPr lang="en-US" dirty="0"/>
          </a:p>
        </p:txBody>
      </p:sp>
      <p:pic>
        <p:nvPicPr>
          <p:cNvPr id="6" name="Imagine 5">
            <a:extLst>
              <a:ext uri="{FF2B5EF4-FFF2-40B4-BE49-F238E27FC236}">
                <a16:creationId xmlns:a16="http://schemas.microsoft.com/office/drawing/2014/main" id="{EB1B70EB-F3C4-80D3-49DC-E288AF19F78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37215" y="1154043"/>
            <a:ext cx="1824355" cy="2274957"/>
          </a:xfrm>
          <a:prstGeom prst="rect">
            <a:avLst/>
          </a:prstGeom>
          <a:noFill/>
          <a:ln>
            <a:noFill/>
          </a:ln>
        </p:spPr>
      </p:pic>
      <p:pic>
        <p:nvPicPr>
          <p:cNvPr id="7" name="Substituent imagine 6">
            <a:extLst>
              <a:ext uri="{FF2B5EF4-FFF2-40B4-BE49-F238E27FC236}">
                <a16:creationId xmlns:a16="http://schemas.microsoft.com/office/drawing/2014/main" id="{2D82F647-9CF6-89DF-97F5-2ED4D1E96669}"/>
              </a:ext>
            </a:extLst>
          </p:cNvPr>
          <p:cNvPicPr>
            <a:picLocks noGrp="1" noChangeAspect="1"/>
          </p:cNvPicPr>
          <p:nvPr>
            <p:ph type="pic" idx="1"/>
          </p:nvPr>
        </p:nvPicPr>
        <p:blipFill>
          <a:blip r:embed="rId5" cstate="print">
            <a:extLst>
              <a:ext uri="{28A0092B-C50C-407E-A947-70E740481C1C}">
                <a14:useLocalDpi xmlns:a14="http://schemas.microsoft.com/office/drawing/2010/main" val="0"/>
              </a:ext>
            </a:extLst>
          </a:blip>
          <a:srcRect l="27146" r="27146"/>
          <a:stretch>
            <a:fillRect/>
          </a:stretch>
        </p:blipFill>
        <p:spPr bwMode="auto">
          <a:xfrm>
            <a:off x="7537450" y="3706000"/>
            <a:ext cx="3952875" cy="2176670"/>
          </a:xfrm>
          <a:prstGeom prst="rect">
            <a:avLst/>
          </a:prstGeom>
          <a:noFill/>
          <a:ln>
            <a:noFill/>
          </a:ln>
        </p:spPr>
      </p:pic>
      <p:pic>
        <p:nvPicPr>
          <p:cNvPr id="8" name="Imagine 7">
            <a:extLst>
              <a:ext uri="{FF2B5EF4-FFF2-40B4-BE49-F238E27FC236}">
                <a16:creationId xmlns:a16="http://schemas.microsoft.com/office/drawing/2014/main" id="{C05B3909-A778-4D59-2E60-C532118B5F4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62052" y="1149435"/>
            <a:ext cx="1908313" cy="2274956"/>
          </a:xfrm>
          <a:prstGeom prst="rect">
            <a:avLst/>
          </a:prstGeom>
          <a:noFill/>
          <a:ln>
            <a:noFill/>
          </a:ln>
        </p:spPr>
      </p:pic>
      <p:pic>
        <p:nvPicPr>
          <p:cNvPr id="9" name="Picture 3" descr="erasmus-logo - Essenia UETP - ente di formazione accreditato presso la ...">
            <a:extLst>
              <a:ext uri="{FF2B5EF4-FFF2-40B4-BE49-F238E27FC236}">
                <a16:creationId xmlns:a16="http://schemas.microsoft.com/office/drawing/2014/main" id="{F6FF93D1-FA58-7703-86BE-E412F3A13CA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1635" y="914400"/>
            <a:ext cx="1118587" cy="437322"/>
          </a:xfrm>
          <a:prstGeom prst="rect">
            <a:avLst/>
          </a:prstGeom>
          <a:noFill/>
          <a:ln>
            <a:noFill/>
          </a:ln>
        </p:spPr>
      </p:pic>
      <p:pic>
        <p:nvPicPr>
          <p:cNvPr id="10" name="Imagine 9">
            <a:extLst>
              <a:ext uri="{FF2B5EF4-FFF2-40B4-BE49-F238E27FC236}">
                <a16:creationId xmlns:a16="http://schemas.microsoft.com/office/drawing/2014/main" id="{536DC03F-97D0-463D-A10E-E170EB365F8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864087" y="5591122"/>
            <a:ext cx="1358348" cy="583096"/>
          </a:xfrm>
          <a:prstGeom prst="rect">
            <a:avLst/>
          </a:prstGeom>
          <a:noFill/>
          <a:ln>
            <a:noFill/>
          </a:ln>
        </p:spPr>
      </p:pic>
    </p:spTree>
    <p:extLst>
      <p:ext uri="{BB962C8B-B14F-4D97-AF65-F5344CB8AC3E}">
        <p14:creationId xmlns:p14="http://schemas.microsoft.com/office/powerpoint/2010/main" val="1887432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u 1">
            <a:extLst>
              <a:ext uri="{FF2B5EF4-FFF2-40B4-BE49-F238E27FC236}">
                <a16:creationId xmlns:a16="http://schemas.microsoft.com/office/drawing/2014/main" id="{E977E298-95DB-F8F8-739A-FE17CB30E1A3}"/>
              </a:ext>
            </a:extLst>
          </p:cNvPr>
          <p:cNvSpPr>
            <a:spLocks noGrp="1"/>
          </p:cNvSpPr>
          <p:nvPr>
            <p:ph type="title"/>
          </p:nvPr>
        </p:nvSpPr>
        <p:spPr>
          <a:xfrm>
            <a:off x="1295400" y="982663"/>
            <a:ext cx="9601200" cy="1303337"/>
          </a:xfrm>
        </p:spPr>
        <p:txBody>
          <a:bodyPr>
            <a:normAutofit/>
          </a:bodyPr>
          <a:lstStyle/>
          <a:p>
            <a:r>
              <a:rPr lang="ro-RO" sz="3200" b="1" i="1" dirty="0">
                <a:solidFill>
                  <a:srgbClr val="0070C0"/>
                </a:solidFill>
                <a:latin typeface="Times New Roman" panose="02020603050405020304" pitchFamily="18" charset="0"/>
                <a:cs typeface="Times New Roman" panose="02020603050405020304" pitchFamily="18" charset="0"/>
              </a:rPr>
              <a:t>EXPERIENȚE CULTURALE ȘI GASTRONOMICE</a:t>
            </a:r>
            <a:endParaRPr lang="en-US" sz="3200" i="1" dirty="0">
              <a:latin typeface="Times New Roman" panose="02020603050405020304" pitchFamily="18" charset="0"/>
              <a:cs typeface="Times New Roman" panose="02020603050405020304" pitchFamily="18" charset="0"/>
            </a:endParaRPr>
          </a:p>
        </p:txBody>
      </p:sp>
      <p:sp>
        <p:nvSpPr>
          <p:cNvPr id="4" name="AutoShape 2">
            <a:extLst>
              <a:ext uri="{FF2B5EF4-FFF2-40B4-BE49-F238E27FC236}">
                <a16:creationId xmlns:a16="http://schemas.microsoft.com/office/drawing/2014/main" id="{49CC121E-2489-ED11-9555-7DF8190EF80F}"/>
              </a:ext>
            </a:extLst>
          </p:cNvPr>
          <p:cNvSpPr>
            <a:spLocks noChangeAspect="1" noChangeArrowheads="1"/>
          </p:cNvSpPr>
          <p:nvPr/>
        </p:nvSpPr>
        <p:spPr bwMode="auto">
          <a:xfrm>
            <a:off x="2484782" y="3124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Imagine 5">
            <a:extLst>
              <a:ext uri="{FF2B5EF4-FFF2-40B4-BE49-F238E27FC236}">
                <a16:creationId xmlns:a16="http://schemas.microsoft.com/office/drawing/2014/main" id="{9DFBF264-C14D-D396-D0C0-18F70E9397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4487" y="2597426"/>
            <a:ext cx="2703443" cy="2968487"/>
          </a:xfrm>
          <a:prstGeom prst="rect">
            <a:avLst/>
          </a:prstGeom>
        </p:spPr>
      </p:pic>
      <p:pic>
        <p:nvPicPr>
          <p:cNvPr id="8" name="Imagine 7">
            <a:extLst>
              <a:ext uri="{FF2B5EF4-FFF2-40B4-BE49-F238E27FC236}">
                <a16:creationId xmlns:a16="http://schemas.microsoft.com/office/drawing/2014/main" id="{64AB4C59-C8CF-6959-6DA3-9AEF80BDF7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3462" y="2597426"/>
            <a:ext cx="1974574" cy="2968487"/>
          </a:xfrm>
          <a:prstGeom prst="rect">
            <a:avLst/>
          </a:prstGeom>
        </p:spPr>
      </p:pic>
      <p:pic>
        <p:nvPicPr>
          <p:cNvPr id="10" name="Imagine 9">
            <a:extLst>
              <a:ext uri="{FF2B5EF4-FFF2-40B4-BE49-F238E27FC236}">
                <a16:creationId xmlns:a16="http://schemas.microsoft.com/office/drawing/2014/main" id="{A7BEEF5C-1143-6408-FB37-EF2E906EA0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3568" y="2597426"/>
            <a:ext cx="1802293" cy="2968487"/>
          </a:xfrm>
          <a:prstGeom prst="rect">
            <a:avLst/>
          </a:prstGeom>
        </p:spPr>
      </p:pic>
      <p:pic>
        <p:nvPicPr>
          <p:cNvPr id="12" name="Imagine 11">
            <a:extLst>
              <a:ext uri="{FF2B5EF4-FFF2-40B4-BE49-F238E27FC236}">
                <a16:creationId xmlns:a16="http://schemas.microsoft.com/office/drawing/2014/main" id="{6281431D-38FC-1497-D28C-286D192AFA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1393" y="2597426"/>
            <a:ext cx="2610677" cy="2968487"/>
          </a:xfrm>
          <a:prstGeom prst="rect">
            <a:avLst/>
          </a:prstGeom>
        </p:spPr>
      </p:pic>
      <p:pic>
        <p:nvPicPr>
          <p:cNvPr id="13" name="Picture 3" descr="erasmus-logo - Essenia UETP - ente di formazione accreditato presso la ...">
            <a:extLst>
              <a:ext uri="{FF2B5EF4-FFF2-40B4-BE49-F238E27FC236}">
                <a16:creationId xmlns:a16="http://schemas.microsoft.com/office/drawing/2014/main" id="{B4581750-4C77-6B0C-E24D-C65C565AF0B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1635" y="914400"/>
            <a:ext cx="1118587" cy="437322"/>
          </a:xfrm>
          <a:prstGeom prst="rect">
            <a:avLst/>
          </a:prstGeom>
          <a:noFill/>
          <a:ln>
            <a:noFill/>
          </a:ln>
        </p:spPr>
      </p:pic>
      <p:pic>
        <p:nvPicPr>
          <p:cNvPr id="14" name="Imagine 13">
            <a:extLst>
              <a:ext uri="{FF2B5EF4-FFF2-40B4-BE49-F238E27FC236}">
                <a16:creationId xmlns:a16="http://schemas.microsoft.com/office/drawing/2014/main" id="{7AE8D4FE-F4ED-0D67-1BD7-B50B6C9B59A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012015" y="795131"/>
            <a:ext cx="1358348" cy="556591"/>
          </a:xfrm>
          <a:prstGeom prst="rect">
            <a:avLst/>
          </a:prstGeom>
          <a:noFill/>
          <a:ln>
            <a:noFill/>
          </a:ln>
        </p:spPr>
      </p:pic>
    </p:spTree>
    <p:extLst>
      <p:ext uri="{BB962C8B-B14F-4D97-AF65-F5344CB8AC3E}">
        <p14:creationId xmlns:p14="http://schemas.microsoft.com/office/powerpoint/2010/main" val="2935394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79A19EC-E6CC-73CA-F047-25A1FBBD1CC8}"/>
              </a:ext>
            </a:extLst>
          </p:cNvPr>
          <p:cNvSpPr txBox="1"/>
          <p:nvPr/>
        </p:nvSpPr>
        <p:spPr>
          <a:xfrm>
            <a:off x="1696278" y="2416651"/>
            <a:ext cx="8640418" cy="1477328"/>
          </a:xfrm>
          <a:prstGeom prst="rect">
            <a:avLst/>
          </a:prstGeom>
          <a:noFill/>
        </p:spPr>
        <p:txBody>
          <a:bodyPr wrap="square">
            <a:spAutoFit/>
          </a:bodyPr>
          <a:lstStyle/>
          <a:p>
            <a:r>
              <a:rPr lang="en-US" dirty="0" err="1">
                <a:latin typeface="Times New Roman" panose="02020603050405020304" pitchFamily="18" charset="0"/>
                <a:cs typeface="Times New Roman" panose="02020603050405020304" pitchFamily="18" charset="0"/>
              </a:rPr>
              <a:t>Finanțat</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Uniunea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Europeană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Punctele</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vedere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și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opiniile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exprimate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aparțin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însă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exclusiv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autorului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autorilor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și</a:t>
            </a:r>
            <a:r>
              <a:rPr lang="en-US" dirty="0">
                <a:latin typeface="Times New Roman" panose="02020603050405020304" pitchFamily="18" charset="0"/>
                <a:cs typeface="Times New Roman" panose="02020603050405020304" pitchFamily="18" charset="0"/>
              </a:rPr>
              <a:t> nu </a:t>
            </a:r>
            <a:r>
              <a:rPr lang="en-US" dirty="0" err="1">
                <a:latin typeface="Times New Roman" panose="02020603050405020304" pitchFamily="18" charset="0"/>
                <a:cs typeface="Times New Roman" panose="02020603050405020304" pitchFamily="18" charset="0"/>
              </a:rPr>
              <a:t>reflectă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neapărat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punctele</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vedere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și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opiniile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Uniunii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Europene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sau</a:t>
            </a:r>
            <a:r>
              <a:rPr lang="en-US" dirty="0">
                <a:latin typeface="Times New Roman" panose="02020603050405020304" pitchFamily="18" charset="0"/>
                <a:cs typeface="Times New Roman" panose="02020603050405020304" pitchFamily="18" charset="0"/>
              </a:rPr>
              <a:t> ale </a:t>
            </a:r>
            <a:r>
              <a:rPr lang="en-US" dirty="0" err="1">
                <a:latin typeface="Times New Roman" panose="02020603050405020304" pitchFamily="18" charset="0"/>
                <a:cs typeface="Times New Roman" panose="02020603050405020304" pitchFamily="18" charset="0"/>
              </a:rPr>
              <a:t>Agenției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Naționale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pentru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Programe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Comunitare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în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Domeniul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Educației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și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Formării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Profesionale</a:t>
            </a:r>
            <a:r>
              <a:rPr lang="en-US" dirty="0">
                <a:latin typeface="Times New Roman" panose="02020603050405020304" pitchFamily="18" charset="0"/>
                <a:cs typeface="Times New Roman" panose="02020603050405020304" pitchFamily="18" charset="0"/>
              </a:rPr>
              <a:t> (ANPCDEFP). Nici </a:t>
            </a:r>
            <a:r>
              <a:rPr lang="en-US" dirty="0" err="1">
                <a:latin typeface="Times New Roman" panose="02020603050405020304" pitchFamily="18" charset="0"/>
                <a:cs typeface="Times New Roman" panose="02020603050405020304" pitchFamily="18" charset="0"/>
              </a:rPr>
              <a:t>Uniunea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Europeană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și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nici</a:t>
            </a:r>
            <a:r>
              <a:rPr lang="en-US" dirty="0">
                <a:latin typeface="Times New Roman" panose="02020603050405020304" pitchFamily="18" charset="0"/>
                <a:cs typeface="Times New Roman" panose="02020603050405020304" pitchFamily="18" charset="0"/>
              </a:rPr>
              <a:t> ANPCDEFP nu pot fi </a:t>
            </a:r>
            <a:r>
              <a:rPr lang="en-US" dirty="0" err="1">
                <a:latin typeface="Times New Roman" panose="02020603050405020304" pitchFamily="18" charset="0"/>
                <a:cs typeface="Times New Roman" panose="02020603050405020304" pitchFamily="18" charset="0"/>
              </a:rPr>
              <a:t>ținute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răspunzătoare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pentru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acestea</a:t>
            </a:r>
            <a:endParaRPr lang="en-US" dirty="0">
              <a:latin typeface="Times New Roman" panose="02020603050405020304" pitchFamily="18" charset="0"/>
              <a:cs typeface="Times New Roman" panose="02020603050405020304" pitchFamily="18" charset="0"/>
            </a:endParaRPr>
          </a:p>
        </p:txBody>
      </p:sp>
      <p:pic>
        <p:nvPicPr>
          <p:cNvPr id="4" name="Picture 3" descr="erasmus-logo - Essenia UETP - ente di formazione accreditato presso la ...">
            <a:extLst>
              <a:ext uri="{FF2B5EF4-FFF2-40B4-BE49-F238E27FC236}">
                <a16:creationId xmlns:a16="http://schemas.microsoft.com/office/drawing/2014/main" id="{3E78B4E4-C929-FF24-CB6B-EC3455ADE02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1635" y="914399"/>
            <a:ext cx="1895061" cy="903743"/>
          </a:xfrm>
          <a:prstGeom prst="rect">
            <a:avLst/>
          </a:prstGeom>
          <a:noFill/>
          <a:ln>
            <a:noFill/>
          </a:ln>
        </p:spPr>
      </p:pic>
      <p:pic>
        <p:nvPicPr>
          <p:cNvPr id="5" name="Imagine 4">
            <a:extLst>
              <a:ext uri="{FF2B5EF4-FFF2-40B4-BE49-F238E27FC236}">
                <a16:creationId xmlns:a16="http://schemas.microsoft.com/office/drawing/2014/main" id="{49028B14-283D-0939-E0D1-4DD62BFB34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01267" y="4492488"/>
            <a:ext cx="1358348" cy="728870"/>
          </a:xfrm>
          <a:prstGeom prst="rect">
            <a:avLst/>
          </a:prstGeom>
          <a:noFill/>
          <a:ln>
            <a:noFill/>
          </a:ln>
        </p:spPr>
      </p:pic>
      <p:pic>
        <p:nvPicPr>
          <p:cNvPr id="7" name="Imagine 6">
            <a:extLst>
              <a:ext uri="{FF2B5EF4-FFF2-40B4-BE49-F238E27FC236}">
                <a16:creationId xmlns:a16="http://schemas.microsoft.com/office/drawing/2014/main" id="{AF59F7FB-B92D-8DF8-2E71-0A4139AE95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1266" y="914399"/>
            <a:ext cx="2193237" cy="903743"/>
          </a:xfrm>
          <a:prstGeom prst="rect">
            <a:avLst/>
          </a:prstGeom>
        </p:spPr>
      </p:pic>
    </p:spTree>
    <p:extLst>
      <p:ext uri="{BB962C8B-B14F-4D97-AF65-F5344CB8AC3E}">
        <p14:creationId xmlns:p14="http://schemas.microsoft.com/office/powerpoint/2010/main" val="61186280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287</TotalTime>
  <Words>1021</Words>
  <Application>Microsoft Office PowerPoint</Application>
  <PresentationFormat>Ecran lat</PresentationFormat>
  <Paragraphs>56</Paragraphs>
  <Slides>15</Slides>
  <Notes>2</Notes>
  <HiddenSlides>0</HiddenSlides>
  <MMClips>0</MMClips>
  <ScaleCrop>false</ScaleCrop>
  <HeadingPairs>
    <vt:vector size="6" baseType="variant">
      <vt:variant>
        <vt:lpstr>Fonturi utilizate</vt:lpstr>
      </vt:variant>
      <vt:variant>
        <vt:i4>7</vt:i4>
      </vt:variant>
      <vt:variant>
        <vt:lpstr>Temă</vt:lpstr>
      </vt:variant>
      <vt:variant>
        <vt:i4>1</vt:i4>
      </vt:variant>
      <vt:variant>
        <vt:lpstr>Titluri diapozitive</vt:lpstr>
      </vt:variant>
      <vt:variant>
        <vt:i4>15</vt:i4>
      </vt:variant>
    </vt:vector>
  </HeadingPairs>
  <TitlesOfParts>
    <vt:vector size="23" baseType="lpstr">
      <vt:lpstr>Arial</vt:lpstr>
      <vt:lpstr>Bahnschrift</vt:lpstr>
      <vt:lpstr>Calibri</vt:lpstr>
      <vt:lpstr>Garamond</vt:lpstr>
      <vt:lpstr>Manrope</vt:lpstr>
      <vt:lpstr>Times New Roman</vt:lpstr>
      <vt:lpstr>Wingdings</vt:lpstr>
      <vt:lpstr>Organic</vt:lpstr>
      <vt:lpstr>      ȘCOALA GIMNAZIALĂ MOGOȘANI PROFESORI ȘI PĂRINȚI ÎMPREUNĂ PENTRU EDUCAȚIE 2024-1-RO01-KA122-SCH-000224622       </vt:lpstr>
      <vt:lpstr>PROFESORI ȘI PĂRINȚI ÎMPREUNĂ PENTRU EDUCAȚIE</vt:lpstr>
      <vt:lpstr>ROLURILE ȘI OBIECTIVELE PĂRINȚILOR ȘI PROFESORILOR ÎN  SISTEMUL  EDUCAȚIONAL           </vt:lpstr>
      <vt:lpstr>ROLURILE ȘI OBIECTIVELE PĂRINȚILOR ȘI PROFESORILOR ÎN  SISTEMUL  EDUCAȚIONAL </vt:lpstr>
      <vt:lpstr>SCOPUL CURSULUI</vt:lpstr>
      <vt:lpstr>OBIECTIVELE CURSULUI</vt:lpstr>
      <vt:lpstr>ACTIVITĂȚI ÎN PRIMA ZI DE CURS</vt:lpstr>
      <vt:lpstr>ACTIVITĂȚI ÎN A DOUA ZI DE CURS</vt:lpstr>
      <vt:lpstr>ACTIVITĂȚI ÎN A TREIA ZI</vt:lpstr>
      <vt:lpstr>ACTIVITĂȚI ÎN ZIUA A PATRA</vt:lpstr>
      <vt:lpstr>ACTIVITĂȚI DIN ZIUA A CINCEA       </vt:lpstr>
      <vt:lpstr>COMPETENȚE DOBÂNDITE ÎN URMA PARTICIPĂRII LA CURS      </vt:lpstr>
      <vt:lpstr>EXPERIENȚE CULTURALE ȘI GASTRONOMICE</vt:lpstr>
      <vt:lpstr>EXPERIENȚE CULTURALE ȘI GASTRONOMICE</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teoduta23@gmail.com</dc:creator>
  <cp:lastModifiedBy>teoduta23@gmail.com</cp:lastModifiedBy>
  <cp:revision>7</cp:revision>
  <cp:lastPrinted>2024-11-25T08:20:12Z</cp:lastPrinted>
  <dcterms:created xsi:type="dcterms:W3CDTF">2024-11-15T18:57:58Z</dcterms:created>
  <dcterms:modified xsi:type="dcterms:W3CDTF">2024-12-03T15:13:32Z</dcterms:modified>
</cp:coreProperties>
</file>